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313" r:id="rId2"/>
    <p:sldId id="314" r:id="rId3"/>
    <p:sldId id="317" r:id="rId4"/>
    <p:sldId id="316" r:id="rId5"/>
    <p:sldId id="318" r:id="rId6"/>
    <p:sldId id="319" r:id="rId7"/>
    <p:sldId id="320" r:id="rId8"/>
    <p:sldId id="321" r:id="rId9"/>
    <p:sldId id="322" r:id="rId10"/>
    <p:sldId id="315" r:id="rId11"/>
    <p:sldId id="323" r:id="rId12"/>
    <p:sldId id="324" r:id="rId13"/>
    <p:sldId id="309" r:id="rId14"/>
    <p:sldId id="325" r:id="rId15"/>
    <p:sldId id="327" r:id="rId16"/>
    <p:sldId id="326" r:id="rId17"/>
    <p:sldId id="633" r:id="rId18"/>
    <p:sldId id="709" r:id="rId19"/>
    <p:sldId id="708" r:id="rId20"/>
    <p:sldId id="282" r:id="rId21"/>
    <p:sldId id="710" r:id="rId22"/>
    <p:sldId id="287" r:id="rId23"/>
    <p:sldId id="312" r:id="rId24"/>
  </p:sldIdLst>
  <p:sldSz cx="12192000" cy="6858000"/>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6400" autoAdjust="0"/>
  </p:normalViewPr>
  <p:slideViewPr>
    <p:cSldViewPr snapToGrid="0">
      <p:cViewPr varScale="1">
        <p:scale>
          <a:sx n="60" d="100"/>
          <a:sy n="60" d="100"/>
        </p:scale>
        <p:origin x="176" y="36"/>
      </p:cViewPr>
      <p:guideLst/>
    </p:cSldViewPr>
  </p:slideViewPr>
  <p:outlineViewPr>
    <p:cViewPr>
      <p:scale>
        <a:sx n="33" d="100"/>
        <a:sy n="33" d="100"/>
      </p:scale>
      <p:origin x="0" y="-73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D18D3-AF30-4440-B5E7-E850069B7CD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kumimoji="1" lang="ja-JP" altLang="en-US"/>
        </a:p>
      </dgm:t>
    </dgm:pt>
    <dgm:pt modelId="{1188ABF1-F8AC-4C66-838B-FA3D47909217}">
      <dgm:prSet phldrT="[テキスト]"/>
      <dgm:spPr/>
      <dgm:t>
        <a:bodyPr/>
        <a:lstStyle/>
        <a:p>
          <a:r>
            <a:rPr kumimoji="1" lang="en-US" altLang="ja-JP" dirty="0"/>
            <a:t>DAISY</a:t>
          </a:r>
          <a:endParaRPr kumimoji="1" lang="ja-JP" altLang="en-US" dirty="0"/>
        </a:p>
      </dgm:t>
    </dgm:pt>
    <dgm:pt modelId="{59C31608-7E76-4812-88D7-DE69956EFDAF}" type="parTrans" cxnId="{B1EDA41C-7329-4EAB-B45B-F0AD7DB758A1}">
      <dgm:prSet/>
      <dgm:spPr/>
      <dgm:t>
        <a:bodyPr/>
        <a:lstStyle/>
        <a:p>
          <a:endParaRPr kumimoji="1" lang="ja-JP" altLang="en-US"/>
        </a:p>
      </dgm:t>
    </dgm:pt>
    <dgm:pt modelId="{EC3CCB27-8612-4CD8-B8BA-39508D0B6A75}" type="sibTrans" cxnId="{B1EDA41C-7329-4EAB-B45B-F0AD7DB758A1}">
      <dgm:prSet/>
      <dgm:spPr/>
      <dgm:t>
        <a:bodyPr/>
        <a:lstStyle/>
        <a:p>
          <a:endParaRPr kumimoji="1" lang="ja-JP" altLang="en-US"/>
        </a:p>
      </dgm:t>
    </dgm:pt>
    <dgm:pt modelId="{8DAC9E92-B759-44FC-86BA-7750FDE581D0}" type="asst">
      <dgm:prSet phldrT="[テキスト]"/>
      <dgm:spPr>
        <a:solidFill>
          <a:srgbClr val="92D050"/>
        </a:solidFill>
      </dgm:spPr>
      <dgm:t>
        <a:bodyPr/>
        <a:lstStyle/>
        <a:p>
          <a:r>
            <a:rPr kumimoji="1" lang="ja-JP" altLang="en-US" dirty="0"/>
            <a:t>スタッフ</a:t>
          </a:r>
        </a:p>
      </dgm:t>
    </dgm:pt>
    <dgm:pt modelId="{924DA1A6-45E1-4825-8B21-22956A398F32}" type="parTrans" cxnId="{417958CC-D5E6-47B9-B630-20C6EB85418B}">
      <dgm:prSet/>
      <dgm:spPr/>
      <dgm:t>
        <a:bodyPr/>
        <a:lstStyle/>
        <a:p>
          <a:endParaRPr kumimoji="1" lang="ja-JP" altLang="en-US"/>
        </a:p>
      </dgm:t>
    </dgm:pt>
    <dgm:pt modelId="{A6BE8C81-FDBE-4FEF-9CE6-1DDEAC519FAF}" type="sibTrans" cxnId="{417958CC-D5E6-47B9-B630-20C6EB85418B}">
      <dgm:prSet/>
      <dgm:spPr/>
      <dgm:t>
        <a:bodyPr/>
        <a:lstStyle/>
        <a:p>
          <a:endParaRPr kumimoji="1" lang="ja-JP" altLang="en-US"/>
        </a:p>
      </dgm:t>
    </dgm:pt>
    <dgm:pt modelId="{7BCC89FA-76F0-4243-B1ED-2183E96F8A53}">
      <dgm:prSet phldrT="[テキスト]"/>
      <dgm:spPr/>
      <dgm:t>
        <a:bodyPr/>
        <a:lstStyle/>
        <a:p>
          <a:r>
            <a:rPr kumimoji="1" lang="ja-JP" altLang="en-US" dirty="0"/>
            <a:t>日本</a:t>
          </a:r>
          <a:r>
            <a:rPr kumimoji="1" lang="en-US" altLang="ja-JP" dirty="0"/>
            <a:t>DAISY</a:t>
          </a:r>
          <a:endParaRPr kumimoji="1" lang="ja-JP" altLang="en-US" dirty="0"/>
        </a:p>
      </dgm:t>
    </dgm:pt>
    <dgm:pt modelId="{8AD61F79-FD6D-45E6-839B-D46975ACED37}" type="parTrans" cxnId="{C22D17C4-1461-4EA7-A048-0115F81F11B9}">
      <dgm:prSet/>
      <dgm:spPr/>
      <dgm:t>
        <a:bodyPr/>
        <a:lstStyle/>
        <a:p>
          <a:endParaRPr kumimoji="1" lang="ja-JP" altLang="en-US"/>
        </a:p>
      </dgm:t>
    </dgm:pt>
    <dgm:pt modelId="{754F8D2A-C76B-4E45-AA3E-BA87529C4B6B}" type="sibTrans" cxnId="{C22D17C4-1461-4EA7-A048-0115F81F11B9}">
      <dgm:prSet/>
      <dgm:spPr/>
      <dgm:t>
        <a:bodyPr/>
        <a:lstStyle/>
        <a:p>
          <a:endParaRPr kumimoji="1" lang="ja-JP" altLang="en-US"/>
        </a:p>
      </dgm:t>
    </dgm:pt>
    <dgm:pt modelId="{5BF1FDD1-E0FA-4283-8436-C22E6573E824}">
      <dgm:prSet phldrT="[テキスト]"/>
      <dgm:spPr/>
      <dgm:t>
        <a:bodyPr/>
        <a:lstStyle/>
        <a:p>
          <a:r>
            <a:rPr kumimoji="1" lang="ja-JP" altLang="en-US" dirty="0"/>
            <a:t>他国の</a:t>
          </a:r>
          <a:br>
            <a:rPr kumimoji="1" lang="en-US" altLang="ja-JP" dirty="0"/>
          </a:br>
          <a:r>
            <a:rPr kumimoji="1" lang="ja-JP" altLang="en-US" dirty="0"/>
            <a:t>類似団体</a:t>
          </a:r>
        </a:p>
      </dgm:t>
    </dgm:pt>
    <dgm:pt modelId="{8E47ED4E-C4C6-4E6B-9994-2D95DC12FCCB}" type="parTrans" cxnId="{036D098E-BB7F-4E6A-ACB8-269C60680E9E}">
      <dgm:prSet/>
      <dgm:spPr/>
      <dgm:t>
        <a:bodyPr/>
        <a:lstStyle/>
        <a:p>
          <a:endParaRPr kumimoji="1" lang="ja-JP" altLang="en-US"/>
        </a:p>
      </dgm:t>
    </dgm:pt>
    <dgm:pt modelId="{07C1ECEE-5E5D-4CC3-8316-B3016727D4EE}" type="sibTrans" cxnId="{036D098E-BB7F-4E6A-ACB8-269C60680E9E}">
      <dgm:prSet/>
      <dgm:spPr/>
      <dgm:t>
        <a:bodyPr/>
        <a:lstStyle/>
        <a:p>
          <a:endParaRPr kumimoji="1" lang="ja-JP" altLang="en-US"/>
        </a:p>
      </dgm:t>
    </dgm:pt>
    <dgm:pt modelId="{067563F5-11EE-495C-9837-B96DE2517A77}" type="pres">
      <dgm:prSet presAssocID="{6C7D18D3-AF30-4440-B5E7-E850069B7CD7}" presName="hierChild1" presStyleCnt="0">
        <dgm:presLayoutVars>
          <dgm:orgChart val="1"/>
          <dgm:chPref val="1"/>
          <dgm:dir/>
          <dgm:animOne val="branch"/>
          <dgm:animLvl val="lvl"/>
          <dgm:resizeHandles/>
        </dgm:presLayoutVars>
      </dgm:prSet>
      <dgm:spPr/>
    </dgm:pt>
    <dgm:pt modelId="{5650BED1-E377-47B9-A0F6-90D84B32AB8D}" type="pres">
      <dgm:prSet presAssocID="{1188ABF1-F8AC-4C66-838B-FA3D47909217}" presName="hierRoot1" presStyleCnt="0">
        <dgm:presLayoutVars>
          <dgm:hierBranch val="init"/>
        </dgm:presLayoutVars>
      </dgm:prSet>
      <dgm:spPr/>
    </dgm:pt>
    <dgm:pt modelId="{7ABB22E4-4763-44D1-A615-F0253C8753A1}" type="pres">
      <dgm:prSet presAssocID="{1188ABF1-F8AC-4C66-838B-FA3D47909217}" presName="rootComposite1" presStyleCnt="0"/>
      <dgm:spPr/>
    </dgm:pt>
    <dgm:pt modelId="{394F676E-6497-44C2-9555-9217D69FC204}" type="pres">
      <dgm:prSet presAssocID="{1188ABF1-F8AC-4C66-838B-FA3D47909217}" presName="rootText1" presStyleLbl="node0" presStyleIdx="0" presStyleCnt="1">
        <dgm:presLayoutVars>
          <dgm:chPref val="3"/>
        </dgm:presLayoutVars>
      </dgm:prSet>
      <dgm:spPr/>
    </dgm:pt>
    <dgm:pt modelId="{5CC4EA4A-BC6D-4484-A3E8-A61C80397704}" type="pres">
      <dgm:prSet presAssocID="{1188ABF1-F8AC-4C66-838B-FA3D47909217}" presName="rootConnector1" presStyleLbl="node1" presStyleIdx="0" presStyleCnt="0"/>
      <dgm:spPr/>
    </dgm:pt>
    <dgm:pt modelId="{11BD4026-F08E-4C13-B043-B2C2955258F7}" type="pres">
      <dgm:prSet presAssocID="{1188ABF1-F8AC-4C66-838B-FA3D47909217}" presName="hierChild2" presStyleCnt="0"/>
      <dgm:spPr/>
    </dgm:pt>
    <dgm:pt modelId="{4FA2BF0D-2532-4EE3-A35A-9D0540443454}" type="pres">
      <dgm:prSet presAssocID="{8AD61F79-FD6D-45E6-839B-D46975ACED37}" presName="Name37" presStyleLbl="parChTrans1D2" presStyleIdx="0" presStyleCnt="3"/>
      <dgm:spPr/>
    </dgm:pt>
    <dgm:pt modelId="{91064433-1803-41B3-ABB5-29D30B9A34E6}" type="pres">
      <dgm:prSet presAssocID="{7BCC89FA-76F0-4243-B1ED-2183E96F8A53}" presName="hierRoot2" presStyleCnt="0">
        <dgm:presLayoutVars>
          <dgm:hierBranch val="init"/>
        </dgm:presLayoutVars>
      </dgm:prSet>
      <dgm:spPr/>
    </dgm:pt>
    <dgm:pt modelId="{8F407CFC-D0C9-4EA7-ACB7-7A8FD5647447}" type="pres">
      <dgm:prSet presAssocID="{7BCC89FA-76F0-4243-B1ED-2183E96F8A53}" presName="rootComposite" presStyleCnt="0"/>
      <dgm:spPr/>
    </dgm:pt>
    <dgm:pt modelId="{BAF87CEC-0755-44B8-9B4A-DC7A8C220227}" type="pres">
      <dgm:prSet presAssocID="{7BCC89FA-76F0-4243-B1ED-2183E96F8A53}" presName="rootText" presStyleLbl="node2" presStyleIdx="0" presStyleCnt="2">
        <dgm:presLayoutVars>
          <dgm:chPref val="3"/>
        </dgm:presLayoutVars>
      </dgm:prSet>
      <dgm:spPr/>
    </dgm:pt>
    <dgm:pt modelId="{FECD2396-954D-4053-96FC-EB43D342086C}" type="pres">
      <dgm:prSet presAssocID="{7BCC89FA-76F0-4243-B1ED-2183E96F8A53}" presName="rootConnector" presStyleLbl="node2" presStyleIdx="0" presStyleCnt="2"/>
      <dgm:spPr/>
    </dgm:pt>
    <dgm:pt modelId="{2C26EBD5-3F90-432D-8540-50938928A301}" type="pres">
      <dgm:prSet presAssocID="{7BCC89FA-76F0-4243-B1ED-2183E96F8A53}" presName="hierChild4" presStyleCnt="0"/>
      <dgm:spPr/>
    </dgm:pt>
    <dgm:pt modelId="{C3A94A04-E82D-48E5-A61E-E7E370992A74}" type="pres">
      <dgm:prSet presAssocID="{7BCC89FA-76F0-4243-B1ED-2183E96F8A53}" presName="hierChild5" presStyleCnt="0"/>
      <dgm:spPr/>
    </dgm:pt>
    <dgm:pt modelId="{B62F3FE2-5ACA-451F-9DFA-4FB0C95D78DD}" type="pres">
      <dgm:prSet presAssocID="{8E47ED4E-C4C6-4E6B-9994-2D95DC12FCCB}" presName="Name37" presStyleLbl="parChTrans1D2" presStyleIdx="1" presStyleCnt="3"/>
      <dgm:spPr/>
    </dgm:pt>
    <dgm:pt modelId="{DC66198B-7237-4D49-85E4-36D963E35EB3}" type="pres">
      <dgm:prSet presAssocID="{5BF1FDD1-E0FA-4283-8436-C22E6573E824}" presName="hierRoot2" presStyleCnt="0">
        <dgm:presLayoutVars>
          <dgm:hierBranch val="init"/>
        </dgm:presLayoutVars>
      </dgm:prSet>
      <dgm:spPr/>
    </dgm:pt>
    <dgm:pt modelId="{DA9A4E6F-02B6-487A-B28C-652287CA8E52}" type="pres">
      <dgm:prSet presAssocID="{5BF1FDD1-E0FA-4283-8436-C22E6573E824}" presName="rootComposite" presStyleCnt="0"/>
      <dgm:spPr/>
    </dgm:pt>
    <dgm:pt modelId="{01DDF03C-8DBF-4580-BBC9-8552AB7289C6}" type="pres">
      <dgm:prSet presAssocID="{5BF1FDD1-E0FA-4283-8436-C22E6573E824}" presName="rootText" presStyleLbl="node2" presStyleIdx="1" presStyleCnt="2">
        <dgm:presLayoutVars>
          <dgm:chPref val="3"/>
        </dgm:presLayoutVars>
      </dgm:prSet>
      <dgm:spPr/>
    </dgm:pt>
    <dgm:pt modelId="{F9547EAA-521D-4114-BD6D-9291CB293EF8}" type="pres">
      <dgm:prSet presAssocID="{5BF1FDD1-E0FA-4283-8436-C22E6573E824}" presName="rootConnector" presStyleLbl="node2" presStyleIdx="1" presStyleCnt="2"/>
      <dgm:spPr/>
    </dgm:pt>
    <dgm:pt modelId="{14E139A0-0246-4E66-A8DA-7CB81D4A7146}" type="pres">
      <dgm:prSet presAssocID="{5BF1FDD1-E0FA-4283-8436-C22E6573E824}" presName="hierChild4" presStyleCnt="0"/>
      <dgm:spPr/>
    </dgm:pt>
    <dgm:pt modelId="{465D83CD-5A75-4403-82F0-4B17540C4EAA}" type="pres">
      <dgm:prSet presAssocID="{5BF1FDD1-E0FA-4283-8436-C22E6573E824}" presName="hierChild5" presStyleCnt="0"/>
      <dgm:spPr/>
    </dgm:pt>
    <dgm:pt modelId="{25680FE4-E079-4E10-BF89-BB98728F7BB8}" type="pres">
      <dgm:prSet presAssocID="{1188ABF1-F8AC-4C66-838B-FA3D47909217}" presName="hierChild3" presStyleCnt="0"/>
      <dgm:spPr/>
    </dgm:pt>
    <dgm:pt modelId="{C573E2B8-1DA3-48F0-8AAC-6485D053C309}" type="pres">
      <dgm:prSet presAssocID="{924DA1A6-45E1-4825-8B21-22956A398F32}" presName="Name111" presStyleLbl="parChTrans1D2" presStyleIdx="2" presStyleCnt="3"/>
      <dgm:spPr/>
    </dgm:pt>
    <dgm:pt modelId="{ADFDB4B7-89EB-4C41-8C49-660F67689C80}" type="pres">
      <dgm:prSet presAssocID="{8DAC9E92-B759-44FC-86BA-7750FDE581D0}" presName="hierRoot3" presStyleCnt="0">
        <dgm:presLayoutVars>
          <dgm:hierBranch val="init"/>
        </dgm:presLayoutVars>
      </dgm:prSet>
      <dgm:spPr/>
    </dgm:pt>
    <dgm:pt modelId="{929AE7A2-7786-417B-8DE1-E6CEDD9B9729}" type="pres">
      <dgm:prSet presAssocID="{8DAC9E92-B759-44FC-86BA-7750FDE581D0}" presName="rootComposite3" presStyleCnt="0"/>
      <dgm:spPr/>
    </dgm:pt>
    <dgm:pt modelId="{B052C2E0-68CD-47DD-9FA2-272620C22F50}" type="pres">
      <dgm:prSet presAssocID="{8DAC9E92-B759-44FC-86BA-7750FDE581D0}" presName="rootText3" presStyleLbl="asst1" presStyleIdx="0" presStyleCnt="1" custScaleX="78368" custScaleY="56484" custLinFactNeighborX="1135" custLinFactNeighborY="-42279">
        <dgm:presLayoutVars>
          <dgm:chPref val="3"/>
        </dgm:presLayoutVars>
      </dgm:prSet>
      <dgm:spPr/>
    </dgm:pt>
    <dgm:pt modelId="{BC6A9C9D-796E-414F-AEB7-4F4492C7E5CC}" type="pres">
      <dgm:prSet presAssocID="{8DAC9E92-B759-44FC-86BA-7750FDE581D0}" presName="rootConnector3" presStyleLbl="asst1" presStyleIdx="0" presStyleCnt="1"/>
      <dgm:spPr/>
    </dgm:pt>
    <dgm:pt modelId="{F9E78F8F-91B6-48F8-BF08-D20B9C3D4CE9}" type="pres">
      <dgm:prSet presAssocID="{8DAC9E92-B759-44FC-86BA-7750FDE581D0}" presName="hierChild6" presStyleCnt="0"/>
      <dgm:spPr/>
    </dgm:pt>
    <dgm:pt modelId="{FA76BE38-C6D6-4510-AC8F-3551B6939D73}" type="pres">
      <dgm:prSet presAssocID="{8DAC9E92-B759-44FC-86BA-7750FDE581D0}" presName="hierChild7" presStyleCnt="0"/>
      <dgm:spPr/>
    </dgm:pt>
  </dgm:ptLst>
  <dgm:cxnLst>
    <dgm:cxn modelId="{B1EDA41C-7329-4EAB-B45B-F0AD7DB758A1}" srcId="{6C7D18D3-AF30-4440-B5E7-E850069B7CD7}" destId="{1188ABF1-F8AC-4C66-838B-FA3D47909217}" srcOrd="0" destOrd="0" parTransId="{59C31608-7E76-4812-88D7-DE69956EFDAF}" sibTransId="{EC3CCB27-8612-4CD8-B8BA-39508D0B6A75}"/>
    <dgm:cxn modelId="{6AFCCD26-9236-4434-9594-BD3E5D514414}" type="presOf" srcId="{8DAC9E92-B759-44FC-86BA-7750FDE581D0}" destId="{B052C2E0-68CD-47DD-9FA2-272620C22F50}" srcOrd="0" destOrd="0" presId="urn:microsoft.com/office/officeart/2005/8/layout/orgChart1"/>
    <dgm:cxn modelId="{ABBFE65F-DB0F-42DD-ABC4-1B1F1BFB9D38}" type="presOf" srcId="{6C7D18D3-AF30-4440-B5E7-E850069B7CD7}" destId="{067563F5-11EE-495C-9837-B96DE2517A77}" srcOrd="0" destOrd="0" presId="urn:microsoft.com/office/officeart/2005/8/layout/orgChart1"/>
    <dgm:cxn modelId="{A9550362-41F7-4EF2-B394-64FBA3A62587}" type="presOf" srcId="{8E47ED4E-C4C6-4E6B-9994-2D95DC12FCCB}" destId="{B62F3FE2-5ACA-451F-9DFA-4FB0C95D78DD}" srcOrd="0" destOrd="0" presId="urn:microsoft.com/office/officeart/2005/8/layout/orgChart1"/>
    <dgm:cxn modelId="{85A50462-BC9F-4832-A542-64104539F731}" type="presOf" srcId="{1188ABF1-F8AC-4C66-838B-FA3D47909217}" destId="{394F676E-6497-44C2-9555-9217D69FC204}" srcOrd="0" destOrd="0" presId="urn:microsoft.com/office/officeart/2005/8/layout/orgChart1"/>
    <dgm:cxn modelId="{99CCEB68-D36E-4880-8A58-4633843D3C60}" type="presOf" srcId="{7BCC89FA-76F0-4243-B1ED-2183E96F8A53}" destId="{BAF87CEC-0755-44B8-9B4A-DC7A8C220227}" srcOrd="0" destOrd="0" presId="urn:microsoft.com/office/officeart/2005/8/layout/orgChart1"/>
    <dgm:cxn modelId="{7137D749-E83F-4E78-A7E1-530E105919B3}" type="presOf" srcId="{8AD61F79-FD6D-45E6-839B-D46975ACED37}" destId="{4FA2BF0D-2532-4EE3-A35A-9D0540443454}" srcOrd="0" destOrd="0" presId="urn:microsoft.com/office/officeart/2005/8/layout/orgChart1"/>
    <dgm:cxn modelId="{38F4B24B-9AE4-4CC6-8EC9-9E2697C577E1}" type="presOf" srcId="{5BF1FDD1-E0FA-4283-8436-C22E6573E824}" destId="{F9547EAA-521D-4114-BD6D-9291CB293EF8}" srcOrd="1" destOrd="0" presId="urn:microsoft.com/office/officeart/2005/8/layout/orgChart1"/>
    <dgm:cxn modelId="{1916D650-DD93-4362-8CDC-607054C304A2}" type="presOf" srcId="{5BF1FDD1-E0FA-4283-8436-C22E6573E824}" destId="{01DDF03C-8DBF-4580-BBC9-8552AB7289C6}" srcOrd="0" destOrd="0" presId="urn:microsoft.com/office/officeart/2005/8/layout/orgChart1"/>
    <dgm:cxn modelId="{E5E35671-7F57-4A71-885F-F048E7F1B330}" type="presOf" srcId="{924DA1A6-45E1-4825-8B21-22956A398F32}" destId="{C573E2B8-1DA3-48F0-8AAC-6485D053C309}" srcOrd="0" destOrd="0" presId="urn:microsoft.com/office/officeart/2005/8/layout/orgChart1"/>
    <dgm:cxn modelId="{036D098E-BB7F-4E6A-ACB8-269C60680E9E}" srcId="{1188ABF1-F8AC-4C66-838B-FA3D47909217}" destId="{5BF1FDD1-E0FA-4283-8436-C22E6573E824}" srcOrd="2" destOrd="0" parTransId="{8E47ED4E-C4C6-4E6B-9994-2D95DC12FCCB}" sibTransId="{07C1ECEE-5E5D-4CC3-8316-B3016727D4EE}"/>
    <dgm:cxn modelId="{C22D17C4-1461-4EA7-A048-0115F81F11B9}" srcId="{1188ABF1-F8AC-4C66-838B-FA3D47909217}" destId="{7BCC89FA-76F0-4243-B1ED-2183E96F8A53}" srcOrd="1" destOrd="0" parTransId="{8AD61F79-FD6D-45E6-839B-D46975ACED37}" sibTransId="{754F8D2A-C76B-4E45-AA3E-BA87529C4B6B}"/>
    <dgm:cxn modelId="{EF9335C8-06B9-4289-86EC-771E71991A82}" type="presOf" srcId="{1188ABF1-F8AC-4C66-838B-FA3D47909217}" destId="{5CC4EA4A-BC6D-4484-A3E8-A61C80397704}" srcOrd="1" destOrd="0" presId="urn:microsoft.com/office/officeart/2005/8/layout/orgChart1"/>
    <dgm:cxn modelId="{417958CC-D5E6-47B9-B630-20C6EB85418B}" srcId="{1188ABF1-F8AC-4C66-838B-FA3D47909217}" destId="{8DAC9E92-B759-44FC-86BA-7750FDE581D0}" srcOrd="0" destOrd="0" parTransId="{924DA1A6-45E1-4825-8B21-22956A398F32}" sibTransId="{A6BE8C81-FDBE-4FEF-9CE6-1DDEAC519FAF}"/>
    <dgm:cxn modelId="{FC78A4D7-D461-4989-A007-BD2D0DD0A7CB}" type="presOf" srcId="{8DAC9E92-B759-44FC-86BA-7750FDE581D0}" destId="{BC6A9C9D-796E-414F-AEB7-4F4492C7E5CC}" srcOrd="1" destOrd="0" presId="urn:microsoft.com/office/officeart/2005/8/layout/orgChart1"/>
    <dgm:cxn modelId="{A59E6ED8-7D26-48BB-B684-7A3E466CB3DA}" type="presOf" srcId="{7BCC89FA-76F0-4243-B1ED-2183E96F8A53}" destId="{FECD2396-954D-4053-96FC-EB43D342086C}" srcOrd="1" destOrd="0" presId="urn:microsoft.com/office/officeart/2005/8/layout/orgChart1"/>
    <dgm:cxn modelId="{71411C0E-074E-45A4-A973-B891CE0E7510}" type="presParOf" srcId="{067563F5-11EE-495C-9837-B96DE2517A77}" destId="{5650BED1-E377-47B9-A0F6-90D84B32AB8D}" srcOrd="0" destOrd="0" presId="urn:microsoft.com/office/officeart/2005/8/layout/orgChart1"/>
    <dgm:cxn modelId="{C7D47464-8795-4087-9AD4-16B2A4C31CF8}" type="presParOf" srcId="{5650BED1-E377-47B9-A0F6-90D84B32AB8D}" destId="{7ABB22E4-4763-44D1-A615-F0253C8753A1}" srcOrd="0" destOrd="0" presId="urn:microsoft.com/office/officeart/2005/8/layout/orgChart1"/>
    <dgm:cxn modelId="{A13BF8FB-2FC9-4091-80F9-E269393A11A2}" type="presParOf" srcId="{7ABB22E4-4763-44D1-A615-F0253C8753A1}" destId="{394F676E-6497-44C2-9555-9217D69FC204}" srcOrd="0" destOrd="0" presId="urn:microsoft.com/office/officeart/2005/8/layout/orgChart1"/>
    <dgm:cxn modelId="{C0CBFFDE-F17C-4AEA-8405-0CA2BC001224}" type="presParOf" srcId="{7ABB22E4-4763-44D1-A615-F0253C8753A1}" destId="{5CC4EA4A-BC6D-4484-A3E8-A61C80397704}" srcOrd="1" destOrd="0" presId="urn:microsoft.com/office/officeart/2005/8/layout/orgChart1"/>
    <dgm:cxn modelId="{B0FAA8C0-1061-4FE4-983A-6E9EA3D491C5}" type="presParOf" srcId="{5650BED1-E377-47B9-A0F6-90D84B32AB8D}" destId="{11BD4026-F08E-4C13-B043-B2C2955258F7}" srcOrd="1" destOrd="0" presId="urn:microsoft.com/office/officeart/2005/8/layout/orgChart1"/>
    <dgm:cxn modelId="{B6A6A7AE-0F3F-461F-8A04-09D2D0BF045F}" type="presParOf" srcId="{11BD4026-F08E-4C13-B043-B2C2955258F7}" destId="{4FA2BF0D-2532-4EE3-A35A-9D0540443454}" srcOrd="0" destOrd="0" presId="urn:microsoft.com/office/officeart/2005/8/layout/orgChart1"/>
    <dgm:cxn modelId="{FC1371E0-DB91-419D-ACDD-29A6FF12C56B}" type="presParOf" srcId="{11BD4026-F08E-4C13-B043-B2C2955258F7}" destId="{91064433-1803-41B3-ABB5-29D30B9A34E6}" srcOrd="1" destOrd="0" presId="urn:microsoft.com/office/officeart/2005/8/layout/orgChart1"/>
    <dgm:cxn modelId="{843152AC-9B55-4FCB-B555-16925562444E}" type="presParOf" srcId="{91064433-1803-41B3-ABB5-29D30B9A34E6}" destId="{8F407CFC-D0C9-4EA7-ACB7-7A8FD5647447}" srcOrd="0" destOrd="0" presId="urn:microsoft.com/office/officeart/2005/8/layout/orgChart1"/>
    <dgm:cxn modelId="{FA306391-0597-405D-816B-77AE5681126C}" type="presParOf" srcId="{8F407CFC-D0C9-4EA7-ACB7-7A8FD5647447}" destId="{BAF87CEC-0755-44B8-9B4A-DC7A8C220227}" srcOrd="0" destOrd="0" presId="urn:microsoft.com/office/officeart/2005/8/layout/orgChart1"/>
    <dgm:cxn modelId="{379C04F8-71FC-4EF3-964C-FBF6E918DB0F}" type="presParOf" srcId="{8F407CFC-D0C9-4EA7-ACB7-7A8FD5647447}" destId="{FECD2396-954D-4053-96FC-EB43D342086C}" srcOrd="1" destOrd="0" presId="urn:microsoft.com/office/officeart/2005/8/layout/orgChart1"/>
    <dgm:cxn modelId="{1F07D96B-633E-4834-BC9C-D365433B22FC}" type="presParOf" srcId="{91064433-1803-41B3-ABB5-29D30B9A34E6}" destId="{2C26EBD5-3F90-432D-8540-50938928A301}" srcOrd="1" destOrd="0" presId="urn:microsoft.com/office/officeart/2005/8/layout/orgChart1"/>
    <dgm:cxn modelId="{C98DE1D4-520D-433D-9CBD-E23A68048A01}" type="presParOf" srcId="{91064433-1803-41B3-ABB5-29D30B9A34E6}" destId="{C3A94A04-E82D-48E5-A61E-E7E370992A74}" srcOrd="2" destOrd="0" presId="urn:microsoft.com/office/officeart/2005/8/layout/orgChart1"/>
    <dgm:cxn modelId="{3638645F-5016-4411-8800-510FD08BD99F}" type="presParOf" srcId="{11BD4026-F08E-4C13-B043-B2C2955258F7}" destId="{B62F3FE2-5ACA-451F-9DFA-4FB0C95D78DD}" srcOrd="2" destOrd="0" presId="urn:microsoft.com/office/officeart/2005/8/layout/orgChart1"/>
    <dgm:cxn modelId="{0E7AFE05-F3F5-4A09-9073-C25783F4B6C5}" type="presParOf" srcId="{11BD4026-F08E-4C13-B043-B2C2955258F7}" destId="{DC66198B-7237-4D49-85E4-36D963E35EB3}" srcOrd="3" destOrd="0" presId="urn:microsoft.com/office/officeart/2005/8/layout/orgChart1"/>
    <dgm:cxn modelId="{D7548072-A039-445B-BFD1-F62019E7A1B2}" type="presParOf" srcId="{DC66198B-7237-4D49-85E4-36D963E35EB3}" destId="{DA9A4E6F-02B6-487A-B28C-652287CA8E52}" srcOrd="0" destOrd="0" presId="urn:microsoft.com/office/officeart/2005/8/layout/orgChart1"/>
    <dgm:cxn modelId="{0E13E707-164C-4045-96A7-0D28AAB3D5FA}" type="presParOf" srcId="{DA9A4E6F-02B6-487A-B28C-652287CA8E52}" destId="{01DDF03C-8DBF-4580-BBC9-8552AB7289C6}" srcOrd="0" destOrd="0" presId="urn:microsoft.com/office/officeart/2005/8/layout/orgChart1"/>
    <dgm:cxn modelId="{6FD1B448-97F1-4D00-8D0C-BB5E29599CF6}" type="presParOf" srcId="{DA9A4E6F-02B6-487A-B28C-652287CA8E52}" destId="{F9547EAA-521D-4114-BD6D-9291CB293EF8}" srcOrd="1" destOrd="0" presId="urn:microsoft.com/office/officeart/2005/8/layout/orgChart1"/>
    <dgm:cxn modelId="{9C860FCC-CE1F-4FE3-8EDD-16AA9AFFE4DC}" type="presParOf" srcId="{DC66198B-7237-4D49-85E4-36D963E35EB3}" destId="{14E139A0-0246-4E66-A8DA-7CB81D4A7146}" srcOrd="1" destOrd="0" presId="urn:microsoft.com/office/officeart/2005/8/layout/orgChart1"/>
    <dgm:cxn modelId="{3BD5A356-6BF6-4ACD-BF07-877FCAC065C0}" type="presParOf" srcId="{DC66198B-7237-4D49-85E4-36D963E35EB3}" destId="{465D83CD-5A75-4403-82F0-4B17540C4EAA}" srcOrd="2" destOrd="0" presId="urn:microsoft.com/office/officeart/2005/8/layout/orgChart1"/>
    <dgm:cxn modelId="{F2195D93-12AB-4573-87ED-82D8AAE5DE65}" type="presParOf" srcId="{5650BED1-E377-47B9-A0F6-90D84B32AB8D}" destId="{25680FE4-E079-4E10-BF89-BB98728F7BB8}" srcOrd="2" destOrd="0" presId="urn:microsoft.com/office/officeart/2005/8/layout/orgChart1"/>
    <dgm:cxn modelId="{345B3BFB-36D5-40F6-AE82-5DD7CCC69AB6}" type="presParOf" srcId="{25680FE4-E079-4E10-BF89-BB98728F7BB8}" destId="{C573E2B8-1DA3-48F0-8AAC-6485D053C309}" srcOrd="0" destOrd="0" presId="urn:microsoft.com/office/officeart/2005/8/layout/orgChart1"/>
    <dgm:cxn modelId="{8C7610DA-3B19-4D42-B2FC-4C037595C33D}" type="presParOf" srcId="{25680FE4-E079-4E10-BF89-BB98728F7BB8}" destId="{ADFDB4B7-89EB-4C41-8C49-660F67689C80}" srcOrd="1" destOrd="0" presId="urn:microsoft.com/office/officeart/2005/8/layout/orgChart1"/>
    <dgm:cxn modelId="{5E1C30BD-6FDB-4B13-8AFA-B37F5972C640}" type="presParOf" srcId="{ADFDB4B7-89EB-4C41-8C49-660F67689C80}" destId="{929AE7A2-7786-417B-8DE1-E6CEDD9B9729}" srcOrd="0" destOrd="0" presId="urn:microsoft.com/office/officeart/2005/8/layout/orgChart1"/>
    <dgm:cxn modelId="{E466E097-768E-4A3D-B6FF-49662F8A382B}" type="presParOf" srcId="{929AE7A2-7786-417B-8DE1-E6CEDD9B9729}" destId="{B052C2E0-68CD-47DD-9FA2-272620C22F50}" srcOrd="0" destOrd="0" presId="urn:microsoft.com/office/officeart/2005/8/layout/orgChart1"/>
    <dgm:cxn modelId="{A7353796-CEA4-4721-ABA7-A514DBC41019}" type="presParOf" srcId="{929AE7A2-7786-417B-8DE1-E6CEDD9B9729}" destId="{BC6A9C9D-796E-414F-AEB7-4F4492C7E5CC}" srcOrd="1" destOrd="0" presId="urn:microsoft.com/office/officeart/2005/8/layout/orgChart1"/>
    <dgm:cxn modelId="{D4C47255-C40F-4B85-8146-DA9B5ED2E992}" type="presParOf" srcId="{ADFDB4B7-89EB-4C41-8C49-660F67689C80}" destId="{F9E78F8F-91B6-48F8-BF08-D20B9C3D4CE9}" srcOrd="1" destOrd="0" presId="urn:microsoft.com/office/officeart/2005/8/layout/orgChart1"/>
    <dgm:cxn modelId="{4F638C11-EC22-4027-BE0E-4D6BF21C03EC}" type="presParOf" srcId="{ADFDB4B7-89EB-4C41-8C49-660F67689C80}" destId="{FA76BE38-C6D6-4510-AC8F-3551B6939D7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3E2B8-1DA3-48F0-8AAC-6485D053C309}">
      <dsp:nvSpPr>
        <dsp:cNvPr id="0" name=""/>
        <dsp:cNvSpPr/>
      </dsp:nvSpPr>
      <dsp:spPr>
        <a:xfrm>
          <a:off x="1693426" y="742149"/>
          <a:ext cx="138876" cy="368664"/>
        </a:xfrm>
        <a:custGeom>
          <a:avLst/>
          <a:gdLst/>
          <a:ahLst/>
          <a:cxnLst/>
          <a:rect l="0" t="0" r="0" b="0"/>
          <a:pathLst>
            <a:path>
              <a:moveTo>
                <a:pt x="138876" y="0"/>
              </a:moveTo>
              <a:lnTo>
                <a:pt x="138876" y="368664"/>
              </a:lnTo>
              <a:lnTo>
                <a:pt x="0" y="3686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2F3FE2-5ACA-451F-9DFA-4FB0C95D78DD}">
      <dsp:nvSpPr>
        <dsp:cNvPr id="0" name=""/>
        <dsp:cNvSpPr/>
      </dsp:nvSpPr>
      <dsp:spPr>
        <a:xfrm>
          <a:off x="1832303" y="742149"/>
          <a:ext cx="897173" cy="1364296"/>
        </a:xfrm>
        <a:custGeom>
          <a:avLst/>
          <a:gdLst/>
          <a:ahLst/>
          <a:cxnLst/>
          <a:rect l="0" t="0" r="0" b="0"/>
          <a:pathLst>
            <a:path>
              <a:moveTo>
                <a:pt x="0" y="0"/>
              </a:moveTo>
              <a:lnTo>
                <a:pt x="0" y="1208588"/>
              </a:lnTo>
              <a:lnTo>
                <a:pt x="897173" y="1208588"/>
              </a:lnTo>
              <a:lnTo>
                <a:pt x="897173" y="13642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A2BF0D-2532-4EE3-A35A-9D0540443454}">
      <dsp:nvSpPr>
        <dsp:cNvPr id="0" name=""/>
        <dsp:cNvSpPr/>
      </dsp:nvSpPr>
      <dsp:spPr>
        <a:xfrm>
          <a:off x="935130" y="742149"/>
          <a:ext cx="897173" cy="1364296"/>
        </a:xfrm>
        <a:custGeom>
          <a:avLst/>
          <a:gdLst/>
          <a:ahLst/>
          <a:cxnLst/>
          <a:rect l="0" t="0" r="0" b="0"/>
          <a:pathLst>
            <a:path>
              <a:moveTo>
                <a:pt x="897173" y="0"/>
              </a:moveTo>
              <a:lnTo>
                <a:pt x="897173" y="1208588"/>
              </a:lnTo>
              <a:lnTo>
                <a:pt x="0" y="1208588"/>
              </a:lnTo>
              <a:lnTo>
                <a:pt x="0" y="13642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4F676E-6497-44C2-9555-9217D69FC204}">
      <dsp:nvSpPr>
        <dsp:cNvPr id="0" name=""/>
        <dsp:cNvSpPr/>
      </dsp:nvSpPr>
      <dsp:spPr>
        <a:xfrm>
          <a:off x="1090837" y="683"/>
          <a:ext cx="1482931" cy="7414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t>DAISY</a:t>
          </a:r>
          <a:endParaRPr kumimoji="1" lang="ja-JP" altLang="en-US" sz="1800" kern="1200" dirty="0"/>
        </a:p>
      </dsp:txBody>
      <dsp:txXfrm>
        <a:off x="1090837" y="683"/>
        <a:ext cx="1482931" cy="741465"/>
      </dsp:txXfrm>
    </dsp:sp>
    <dsp:sp modelId="{BAF87CEC-0755-44B8-9B4A-DC7A8C220227}">
      <dsp:nvSpPr>
        <dsp:cNvPr id="0" name=""/>
        <dsp:cNvSpPr/>
      </dsp:nvSpPr>
      <dsp:spPr>
        <a:xfrm>
          <a:off x="193664" y="2106445"/>
          <a:ext cx="1482931" cy="7414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日本</a:t>
          </a:r>
          <a:r>
            <a:rPr kumimoji="1" lang="en-US" altLang="ja-JP" sz="1800" kern="1200" dirty="0"/>
            <a:t>DAISY</a:t>
          </a:r>
          <a:endParaRPr kumimoji="1" lang="ja-JP" altLang="en-US" sz="1800" kern="1200" dirty="0"/>
        </a:p>
      </dsp:txBody>
      <dsp:txXfrm>
        <a:off x="193664" y="2106445"/>
        <a:ext cx="1482931" cy="741465"/>
      </dsp:txXfrm>
    </dsp:sp>
    <dsp:sp modelId="{01DDF03C-8DBF-4580-BBC9-8552AB7289C6}">
      <dsp:nvSpPr>
        <dsp:cNvPr id="0" name=""/>
        <dsp:cNvSpPr/>
      </dsp:nvSpPr>
      <dsp:spPr>
        <a:xfrm>
          <a:off x="1988011" y="2106445"/>
          <a:ext cx="1482931" cy="74146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他国の</a:t>
          </a:r>
          <a:br>
            <a:rPr kumimoji="1" lang="en-US" altLang="ja-JP" sz="1800" kern="1200" dirty="0"/>
          </a:br>
          <a:r>
            <a:rPr kumimoji="1" lang="ja-JP" altLang="en-US" sz="1800" kern="1200" dirty="0"/>
            <a:t>類似団体</a:t>
          </a:r>
        </a:p>
      </dsp:txBody>
      <dsp:txXfrm>
        <a:off x="1988011" y="2106445"/>
        <a:ext cx="1482931" cy="741465"/>
      </dsp:txXfrm>
    </dsp:sp>
    <dsp:sp modelId="{B052C2E0-68CD-47DD-9FA2-272620C22F50}">
      <dsp:nvSpPr>
        <dsp:cNvPr id="0" name=""/>
        <dsp:cNvSpPr/>
      </dsp:nvSpPr>
      <dsp:spPr>
        <a:xfrm>
          <a:off x="531283" y="901408"/>
          <a:ext cx="1162143" cy="418809"/>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kern="1200" dirty="0"/>
            <a:t>スタッフ</a:t>
          </a:r>
        </a:p>
      </dsp:txBody>
      <dsp:txXfrm>
        <a:off x="531283" y="901408"/>
        <a:ext cx="1162143" cy="4188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05048A65-932D-4AB1-B1CB-0D34F3B9DF13}" type="datetimeFigureOut">
              <a:rPr kumimoji="1" lang="ja-JP" altLang="en-US" smtClean="0"/>
              <a:t>2022/12/27</a:t>
            </a:fld>
            <a:endParaRPr kumimoji="1" lang="ja-JP" altLang="en-US"/>
          </a:p>
        </p:txBody>
      </p:sp>
      <p:sp>
        <p:nvSpPr>
          <p:cNvPr id="4" name="スライド イメージ プレースホルダー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7BAFAD5C-78CC-4B60-845F-C171717F46B9}" type="slidenum">
              <a:rPr kumimoji="1" lang="ja-JP" altLang="en-US" smtClean="0"/>
              <a:t>‹#›</a:t>
            </a:fld>
            <a:endParaRPr kumimoji="1" lang="ja-JP" altLang="en-US"/>
          </a:p>
        </p:txBody>
      </p:sp>
    </p:spTree>
    <p:extLst>
      <p:ext uri="{BB962C8B-B14F-4D97-AF65-F5344CB8AC3E}">
        <p14:creationId xmlns:p14="http://schemas.microsoft.com/office/powerpoint/2010/main" val="988436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41288" y="768350"/>
            <a:ext cx="6819900" cy="3836988"/>
          </a:xfrm>
        </p:spPr>
      </p:sp>
      <p:sp>
        <p:nvSpPr>
          <p:cNvPr id="3" name="ノート プレースホルダ 2"/>
          <p:cNvSpPr>
            <a:spLocks noGrp="1"/>
          </p:cNvSpPr>
          <p:nvPr>
            <p:ph type="body" idx="1"/>
          </p:nvPr>
        </p:nvSpPr>
        <p:spPr/>
        <p:txBody>
          <a:bodyPr>
            <a:normAutofit/>
          </a:bodyPr>
          <a:lstStyle/>
          <a:p>
            <a:r>
              <a:rPr kumimoji="1" lang="en-US" altLang="ja-JP" dirty="0"/>
              <a:t>DAISY</a:t>
            </a:r>
            <a:r>
              <a:rPr kumimoji="1" lang="ja-JP" altLang="en-US" dirty="0"/>
              <a:t>と</a:t>
            </a:r>
            <a:r>
              <a:rPr kumimoji="1" lang="en-US" altLang="ja-JP" dirty="0"/>
              <a:t>EPUB3</a:t>
            </a:r>
            <a:r>
              <a:rPr kumimoji="1" lang="ja-JP" altLang="en-US" dirty="0"/>
              <a:t>の開発者たちは</a:t>
            </a:r>
            <a:r>
              <a:rPr kumimoji="1" lang="en-US" altLang="ja-JP" dirty="0"/>
              <a:t>2005</a:t>
            </a:r>
            <a:r>
              <a:rPr kumimoji="1" lang="ja-JP" altLang="en-US" dirty="0"/>
              <a:t>年に浦河に集まり、べてるや地域の防災のニーズと取り組みに学んでいる。</a:t>
            </a:r>
            <a:r>
              <a:rPr kumimoji="1" lang="en-US" altLang="ja-JP" dirty="0"/>
              <a:t>17</a:t>
            </a:r>
            <a:r>
              <a:rPr kumimoji="1" lang="ja-JP" altLang="en-US" dirty="0"/>
              <a:t>年を経た今も彼らは</a:t>
            </a:r>
            <a:r>
              <a:rPr kumimoji="1" lang="en-US" altLang="ja-JP" dirty="0"/>
              <a:t>EPUB3</a:t>
            </a:r>
            <a:r>
              <a:rPr kumimoji="1" lang="ja-JP" altLang="en-US" dirty="0"/>
              <a:t>のアクセシビリティの開発に従事しており、</a:t>
            </a:r>
            <a:r>
              <a:rPr kumimoji="1" lang="en-US" altLang="ja-JP" dirty="0"/>
              <a:t>2013</a:t>
            </a:r>
            <a:r>
              <a:rPr kumimoji="1" lang="ja-JP" altLang="en-US" dirty="0"/>
              <a:t>年</a:t>
            </a:r>
            <a:r>
              <a:rPr kumimoji="1" lang="en-US" altLang="ja-JP" dirty="0"/>
              <a:t>7</a:t>
            </a:r>
            <a:r>
              <a:rPr kumimoji="1" lang="ja-JP" altLang="en-US" dirty="0"/>
              <a:t>月に全員にインタビューして「浦河訪問から何を学んだか」を問うたら、異句同音に「大切なユースケースが極めて鮮明に理解できた技術者としてとても重要な機会だった」と答えている。</a:t>
            </a:r>
          </a:p>
        </p:txBody>
      </p:sp>
    </p:spTree>
    <p:extLst>
      <p:ext uri="{BB962C8B-B14F-4D97-AF65-F5344CB8AC3E}">
        <p14:creationId xmlns:p14="http://schemas.microsoft.com/office/powerpoint/2010/main" val="960336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BAFAD5C-78CC-4B60-845F-C171717F46B9}" type="slidenum">
              <a:rPr kumimoji="1" lang="ja-JP" altLang="en-US" smtClean="0"/>
              <a:t>19</a:t>
            </a:fld>
            <a:endParaRPr kumimoji="1" lang="ja-JP" altLang="en-US"/>
          </a:p>
        </p:txBody>
      </p:sp>
    </p:spTree>
    <p:extLst>
      <p:ext uri="{BB962C8B-B14F-4D97-AF65-F5344CB8AC3E}">
        <p14:creationId xmlns:p14="http://schemas.microsoft.com/office/powerpoint/2010/main" val="113781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90C8E1-7D35-D2E2-E500-B95CB7FFE64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EB62AB7-7457-C80F-6A4E-1A1161BB7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592CD8C-5B82-D33B-D190-4DDC427E42B4}"/>
              </a:ext>
            </a:extLst>
          </p:cNvPr>
          <p:cNvSpPr>
            <a:spLocks noGrp="1"/>
          </p:cNvSpPr>
          <p:nvPr>
            <p:ph type="dt" sz="half" idx="10"/>
          </p:nvPr>
        </p:nvSpPr>
        <p:spPr/>
        <p:txBody>
          <a:bodyPr/>
          <a:lstStyle/>
          <a:p>
            <a:fld id="{B06B95D5-5616-48D4-BD01-8620133CA3B6}" type="datetimeFigureOut">
              <a:rPr kumimoji="1" lang="ja-JP" altLang="en-US" smtClean="0"/>
              <a:t>2022/12/27</a:t>
            </a:fld>
            <a:endParaRPr kumimoji="1" lang="ja-JP" altLang="en-US"/>
          </a:p>
        </p:txBody>
      </p:sp>
      <p:sp>
        <p:nvSpPr>
          <p:cNvPr id="5" name="フッター プレースホルダー 4">
            <a:extLst>
              <a:ext uri="{FF2B5EF4-FFF2-40B4-BE49-F238E27FC236}">
                <a16:creationId xmlns:a16="http://schemas.microsoft.com/office/drawing/2014/main" id="{F1406AA1-2687-04C5-984E-F0AD9EABC1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62A2C4-9B23-ECAE-7AE6-1D0F7860EEEC}"/>
              </a:ext>
            </a:extLst>
          </p:cNvPr>
          <p:cNvSpPr>
            <a:spLocks noGrp="1"/>
          </p:cNvSpPr>
          <p:nvPr>
            <p:ph type="sldNum" sz="quarter" idx="12"/>
          </p:nvPr>
        </p:nvSpPr>
        <p:spPr/>
        <p:txBody>
          <a:bodyPr/>
          <a:lstStyle/>
          <a:p>
            <a:fld id="{94E8CC51-DCDE-4271-85B6-2C3BF51F2D7E}" type="slidenum">
              <a:rPr kumimoji="1" lang="ja-JP" altLang="en-US" smtClean="0"/>
              <a:t>‹#›</a:t>
            </a:fld>
            <a:endParaRPr kumimoji="1" lang="ja-JP" altLang="en-US"/>
          </a:p>
        </p:txBody>
      </p:sp>
    </p:spTree>
    <p:extLst>
      <p:ext uri="{BB962C8B-B14F-4D97-AF65-F5344CB8AC3E}">
        <p14:creationId xmlns:p14="http://schemas.microsoft.com/office/powerpoint/2010/main" val="1107886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3E07C-1A19-F3E0-629A-2F5E0CED9A1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98A015-CD9E-A62B-2F93-B63B162DD5F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0E5890-C33B-90AE-21AD-390CE337FA99}"/>
              </a:ext>
            </a:extLst>
          </p:cNvPr>
          <p:cNvSpPr>
            <a:spLocks noGrp="1"/>
          </p:cNvSpPr>
          <p:nvPr>
            <p:ph type="dt" sz="half" idx="10"/>
          </p:nvPr>
        </p:nvSpPr>
        <p:spPr/>
        <p:txBody>
          <a:bodyPr/>
          <a:lstStyle/>
          <a:p>
            <a:fld id="{B06B95D5-5616-48D4-BD01-8620133CA3B6}" type="datetimeFigureOut">
              <a:rPr kumimoji="1" lang="ja-JP" altLang="en-US" smtClean="0"/>
              <a:t>2022/12/27</a:t>
            </a:fld>
            <a:endParaRPr kumimoji="1" lang="ja-JP" altLang="en-US"/>
          </a:p>
        </p:txBody>
      </p:sp>
      <p:sp>
        <p:nvSpPr>
          <p:cNvPr id="5" name="フッター プレースホルダー 4">
            <a:extLst>
              <a:ext uri="{FF2B5EF4-FFF2-40B4-BE49-F238E27FC236}">
                <a16:creationId xmlns:a16="http://schemas.microsoft.com/office/drawing/2014/main" id="{12C36CE9-651A-8908-4606-DCDDEAA15A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C7B77E-C2A9-3BDB-9FAC-7FF5C5AD940D}"/>
              </a:ext>
            </a:extLst>
          </p:cNvPr>
          <p:cNvSpPr>
            <a:spLocks noGrp="1"/>
          </p:cNvSpPr>
          <p:nvPr>
            <p:ph type="sldNum" sz="quarter" idx="12"/>
          </p:nvPr>
        </p:nvSpPr>
        <p:spPr/>
        <p:txBody>
          <a:bodyPr/>
          <a:lstStyle/>
          <a:p>
            <a:fld id="{94E8CC51-DCDE-4271-85B6-2C3BF51F2D7E}" type="slidenum">
              <a:rPr kumimoji="1" lang="ja-JP" altLang="en-US" smtClean="0"/>
              <a:t>‹#›</a:t>
            </a:fld>
            <a:endParaRPr kumimoji="1" lang="ja-JP" altLang="en-US"/>
          </a:p>
        </p:txBody>
      </p:sp>
    </p:spTree>
    <p:extLst>
      <p:ext uri="{BB962C8B-B14F-4D97-AF65-F5344CB8AC3E}">
        <p14:creationId xmlns:p14="http://schemas.microsoft.com/office/powerpoint/2010/main" val="69665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A4AD25E-4EAE-A154-8DD4-DCF3CBB0978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10CE31-FE40-298E-D405-E50F85D64F7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35D565-F5F0-B07C-DB3C-FCA9B30C812E}"/>
              </a:ext>
            </a:extLst>
          </p:cNvPr>
          <p:cNvSpPr>
            <a:spLocks noGrp="1"/>
          </p:cNvSpPr>
          <p:nvPr>
            <p:ph type="dt" sz="half" idx="10"/>
          </p:nvPr>
        </p:nvSpPr>
        <p:spPr/>
        <p:txBody>
          <a:bodyPr/>
          <a:lstStyle/>
          <a:p>
            <a:fld id="{B06B95D5-5616-48D4-BD01-8620133CA3B6}" type="datetimeFigureOut">
              <a:rPr kumimoji="1" lang="ja-JP" altLang="en-US" smtClean="0"/>
              <a:t>2022/12/27</a:t>
            </a:fld>
            <a:endParaRPr kumimoji="1" lang="ja-JP" altLang="en-US"/>
          </a:p>
        </p:txBody>
      </p:sp>
      <p:sp>
        <p:nvSpPr>
          <p:cNvPr id="5" name="フッター プレースホルダー 4">
            <a:extLst>
              <a:ext uri="{FF2B5EF4-FFF2-40B4-BE49-F238E27FC236}">
                <a16:creationId xmlns:a16="http://schemas.microsoft.com/office/drawing/2014/main" id="{9A44E6BE-9AE9-035E-2FA2-86E7BCE7B9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2A2B90A-7864-25EC-C531-27E296F1CF56}"/>
              </a:ext>
            </a:extLst>
          </p:cNvPr>
          <p:cNvSpPr>
            <a:spLocks noGrp="1"/>
          </p:cNvSpPr>
          <p:nvPr>
            <p:ph type="sldNum" sz="quarter" idx="12"/>
          </p:nvPr>
        </p:nvSpPr>
        <p:spPr/>
        <p:txBody>
          <a:bodyPr/>
          <a:lstStyle/>
          <a:p>
            <a:fld id="{94E8CC51-DCDE-4271-85B6-2C3BF51F2D7E}" type="slidenum">
              <a:rPr kumimoji="1" lang="ja-JP" altLang="en-US" smtClean="0"/>
              <a:t>‹#›</a:t>
            </a:fld>
            <a:endParaRPr kumimoji="1" lang="ja-JP" altLang="en-US"/>
          </a:p>
        </p:txBody>
      </p:sp>
    </p:spTree>
    <p:extLst>
      <p:ext uri="{BB962C8B-B14F-4D97-AF65-F5344CB8AC3E}">
        <p14:creationId xmlns:p14="http://schemas.microsoft.com/office/powerpoint/2010/main" val="153687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4C41BC-D157-A530-7101-CB1EF0D2886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0B92DE-22AE-86DD-92E6-6A33BAACDCF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14FA235-53D7-5A69-D0DD-89C8C2BB852B}"/>
              </a:ext>
            </a:extLst>
          </p:cNvPr>
          <p:cNvSpPr>
            <a:spLocks noGrp="1"/>
          </p:cNvSpPr>
          <p:nvPr>
            <p:ph type="dt" sz="half" idx="10"/>
          </p:nvPr>
        </p:nvSpPr>
        <p:spPr/>
        <p:txBody>
          <a:bodyPr/>
          <a:lstStyle/>
          <a:p>
            <a:fld id="{B06B95D5-5616-48D4-BD01-8620133CA3B6}" type="datetimeFigureOut">
              <a:rPr kumimoji="1" lang="ja-JP" altLang="en-US" smtClean="0"/>
              <a:t>2022/12/27</a:t>
            </a:fld>
            <a:endParaRPr kumimoji="1" lang="ja-JP" altLang="en-US"/>
          </a:p>
        </p:txBody>
      </p:sp>
      <p:sp>
        <p:nvSpPr>
          <p:cNvPr id="5" name="フッター プレースホルダー 4">
            <a:extLst>
              <a:ext uri="{FF2B5EF4-FFF2-40B4-BE49-F238E27FC236}">
                <a16:creationId xmlns:a16="http://schemas.microsoft.com/office/drawing/2014/main" id="{A23A7684-02E9-31DA-8015-FA59DB1DF49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CFDFDE-89EA-7AE0-CCDF-E8AE6C01C9B2}"/>
              </a:ext>
            </a:extLst>
          </p:cNvPr>
          <p:cNvSpPr>
            <a:spLocks noGrp="1"/>
          </p:cNvSpPr>
          <p:nvPr>
            <p:ph type="sldNum" sz="quarter" idx="12"/>
          </p:nvPr>
        </p:nvSpPr>
        <p:spPr/>
        <p:txBody>
          <a:bodyPr/>
          <a:lstStyle/>
          <a:p>
            <a:fld id="{94E8CC51-DCDE-4271-85B6-2C3BF51F2D7E}" type="slidenum">
              <a:rPr kumimoji="1" lang="ja-JP" altLang="en-US" smtClean="0"/>
              <a:t>‹#›</a:t>
            </a:fld>
            <a:endParaRPr kumimoji="1" lang="ja-JP" altLang="en-US"/>
          </a:p>
        </p:txBody>
      </p:sp>
    </p:spTree>
    <p:extLst>
      <p:ext uri="{BB962C8B-B14F-4D97-AF65-F5344CB8AC3E}">
        <p14:creationId xmlns:p14="http://schemas.microsoft.com/office/powerpoint/2010/main" val="3017627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896087-1992-C092-ADF9-536AA41405B4}"/>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3F3D820-C9B3-EC80-5FC8-2802B98C88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FD30E4E-ED59-92BF-5D91-DEAFE63F0FA5}"/>
              </a:ext>
            </a:extLst>
          </p:cNvPr>
          <p:cNvSpPr>
            <a:spLocks noGrp="1"/>
          </p:cNvSpPr>
          <p:nvPr>
            <p:ph type="dt" sz="half" idx="10"/>
          </p:nvPr>
        </p:nvSpPr>
        <p:spPr/>
        <p:txBody>
          <a:bodyPr/>
          <a:lstStyle/>
          <a:p>
            <a:fld id="{B06B95D5-5616-48D4-BD01-8620133CA3B6}" type="datetimeFigureOut">
              <a:rPr kumimoji="1" lang="ja-JP" altLang="en-US" smtClean="0"/>
              <a:t>2022/12/27</a:t>
            </a:fld>
            <a:endParaRPr kumimoji="1" lang="ja-JP" altLang="en-US"/>
          </a:p>
        </p:txBody>
      </p:sp>
      <p:sp>
        <p:nvSpPr>
          <p:cNvPr id="5" name="フッター プレースホルダー 4">
            <a:extLst>
              <a:ext uri="{FF2B5EF4-FFF2-40B4-BE49-F238E27FC236}">
                <a16:creationId xmlns:a16="http://schemas.microsoft.com/office/drawing/2014/main" id="{B74CA5E9-5EEC-9B7C-925F-8C178A676DD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E3A40D6-9CBB-1FD9-0697-AA6CB6B5D00B}"/>
              </a:ext>
            </a:extLst>
          </p:cNvPr>
          <p:cNvSpPr>
            <a:spLocks noGrp="1"/>
          </p:cNvSpPr>
          <p:nvPr>
            <p:ph type="sldNum" sz="quarter" idx="12"/>
          </p:nvPr>
        </p:nvSpPr>
        <p:spPr/>
        <p:txBody>
          <a:bodyPr/>
          <a:lstStyle/>
          <a:p>
            <a:fld id="{94E8CC51-DCDE-4271-85B6-2C3BF51F2D7E}" type="slidenum">
              <a:rPr kumimoji="1" lang="ja-JP" altLang="en-US" smtClean="0"/>
              <a:t>‹#›</a:t>
            </a:fld>
            <a:endParaRPr kumimoji="1" lang="ja-JP" altLang="en-US"/>
          </a:p>
        </p:txBody>
      </p:sp>
    </p:spTree>
    <p:extLst>
      <p:ext uri="{BB962C8B-B14F-4D97-AF65-F5344CB8AC3E}">
        <p14:creationId xmlns:p14="http://schemas.microsoft.com/office/powerpoint/2010/main" val="124981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7B8844-1278-ED99-D1E3-6C52EEEC978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C3B3E6-0747-3A78-C202-B458D3EE275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4045267-2380-1FE1-5F36-01B250D22B1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181AF5B-ABE5-AED8-38A7-A7191A2C1E56}"/>
              </a:ext>
            </a:extLst>
          </p:cNvPr>
          <p:cNvSpPr>
            <a:spLocks noGrp="1"/>
          </p:cNvSpPr>
          <p:nvPr>
            <p:ph type="dt" sz="half" idx="10"/>
          </p:nvPr>
        </p:nvSpPr>
        <p:spPr/>
        <p:txBody>
          <a:bodyPr/>
          <a:lstStyle/>
          <a:p>
            <a:fld id="{B06B95D5-5616-48D4-BD01-8620133CA3B6}" type="datetimeFigureOut">
              <a:rPr kumimoji="1" lang="ja-JP" altLang="en-US" smtClean="0"/>
              <a:t>2022/12/27</a:t>
            </a:fld>
            <a:endParaRPr kumimoji="1" lang="ja-JP" altLang="en-US"/>
          </a:p>
        </p:txBody>
      </p:sp>
      <p:sp>
        <p:nvSpPr>
          <p:cNvPr id="6" name="フッター プレースホルダー 5">
            <a:extLst>
              <a:ext uri="{FF2B5EF4-FFF2-40B4-BE49-F238E27FC236}">
                <a16:creationId xmlns:a16="http://schemas.microsoft.com/office/drawing/2014/main" id="{8C516B8F-F3C2-3A61-75D5-95528868381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2A9BC3-8B8F-33FC-086A-599A5E04E307}"/>
              </a:ext>
            </a:extLst>
          </p:cNvPr>
          <p:cNvSpPr>
            <a:spLocks noGrp="1"/>
          </p:cNvSpPr>
          <p:nvPr>
            <p:ph type="sldNum" sz="quarter" idx="12"/>
          </p:nvPr>
        </p:nvSpPr>
        <p:spPr/>
        <p:txBody>
          <a:bodyPr/>
          <a:lstStyle/>
          <a:p>
            <a:fld id="{94E8CC51-DCDE-4271-85B6-2C3BF51F2D7E}" type="slidenum">
              <a:rPr kumimoji="1" lang="ja-JP" altLang="en-US" smtClean="0"/>
              <a:t>‹#›</a:t>
            </a:fld>
            <a:endParaRPr kumimoji="1" lang="ja-JP" altLang="en-US"/>
          </a:p>
        </p:txBody>
      </p:sp>
    </p:spTree>
    <p:extLst>
      <p:ext uri="{BB962C8B-B14F-4D97-AF65-F5344CB8AC3E}">
        <p14:creationId xmlns:p14="http://schemas.microsoft.com/office/powerpoint/2010/main" val="348801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BE782C-CADD-0CEC-C05E-5948D9EAF39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E981CF-E93E-83C9-82BD-9BC8C6A0AA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0275BFF-D356-6271-C97D-5F9247A089A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8A9686E-884E-CB23-E7E5-D49F3286CC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E7B1A08-1F99-8D21-79E7-513693B8D0E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6BB4FA2-C26F-843D-A2AA-0498AA0755DB}"/>
              </a:ext>
            </a:extLst>
          </p:cNvPr>
          <p:cNvSpPr>
            <a:spLocks noGrp="1"/>
          </p:cNvSpPr>
          <p:nvPr>
            <p:ph type="dt" sz="half" idx="10"/>
          </p:nvPr>
        </p:nvSpPr>
        <p:spPr/>
        <p:txBody>
          <a:bodyPr/>
          <a:lstStyle/>
          <a:p>
            <a:fld id="{B06B95D5-5616-48D4-BD01-8620133CA3B6}" type="datetimeFigureOut">
              <a:rPr kumimoji="1" lang="ja-JP" altLang="en-US" smtClean="0"/>
              <a:t>2022/12/27</a:t>
            </a:fld>
            <a:endParaRPr kumimoji="1" lang="ja-JP" altLang="en-US"/>
          </a:p>
        </p:txBody>
      </p:sp>
      <p:sp>
        <p:nvSpPr>
          <p:cNvPr id="8" name="フッター プレースホルダー 7">
            <a:extLst>
              <a:ext uri="{FF2B5EF4-FFF2-40B4-BE49-F238E27FC236}">
                <a16:creationId xmlns:a16="http://schemas.microsoft.com/office/drawing/2014/main" id="{D99D608A-9644-D113-DE69-6C54C20EF55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DAFD346-917F-ED8C-8570-0A0549720091}"/>
              </a:ext>
            </a:extLst>
          </p:cNvPr>
          <p:cNvSpPr>
            <a:spLocks noGrp="1"/>
          </p:cNvSpPr>
          <p:nvPr>
            <p:ph type="sldNum" sz="quarter" idx="12"/>
          </p:nvPr>
        </p:nvSpPr>
        <p:spPr/>
        <p:txBody>
          <a:bodyPr/>
          <a:lstStyle/>
          <a:p>
            <a:fld id="{94E8CC51-DCDE-4271-85B6-2C3BF51F2D7E}" type="slidenum">
              <a:rPr kumimoji="1" lang="ja-JP" altLang="en-US" smtClean="0"/>
              <a:t>‹#›</a:t>
            </a:fld>
            <a:endParaRPr kumimoji="1" lang="ja-JP" altLang="en-US"/>
          </a:p>
        </p:txBody>
      </p:sp>
    </p:spTree>
    <p:extLst>
      <p:ext uri="{BB962C8B-B14F-4D97-AF65-F5344CB8AC3E}">
        <p14:creationId xmlns:p14="http://schemas.microsoft.com/office/powerpoint/2010/main" val="253894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83A12E-DB71-A7EA-355D-2A0ED96177C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295B389-2E40-EBFD-2313-36FB87909236}"/>
              </a:ext>
            </a:extLst>
          </p:cNvPr>
          <p:cNvSpPr>
            <a:spLocks noGrp="1"/>
          </p:cNvSpPr>
          <p:nvPr>
            <p:ph type="dt" sz="half" idx="10"/>
          </p:nvPr>
        </p:nvSpPr>
        <p:spPr/>
        <p:txBody>
          <a:bodyPr/>
          <a:lstStyle/>
          <a:p>
            <a:fld id="{B06B95D5-5616-48D4-BD01-8620133CA3B6}" type="datetimeFigureOut">
              <a:rPr kumimoji="1" lang="ja-JP" altLang="en-US" smtClean="0"/>
              <a:t>2022/12/27</a:t>
            </a:fld>
            <a:endParaRPr kumimoji="1" lang="ja-JP" altLang="en-US"/>
          </a:p>
        </p:txBody>
      </p:sp>
      <p:sp>
        <p:nvSpPr>
          <p:cNvPr id="4" name="フッター プレースホルダー 3">
            <a:extLst>
              <a:ext uri="{FF2B5EF4-FFF2-40B4-BE49-F238E27FC236}">
                <a16:creationId xmlns:a16="http://schemas.microsoft.com/office/drawing/2014/main" id="{1A9208CA-4F89-7EE8-9527-D8B7E26B5C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EEC827C-4A93-FD0F-B3AE-3D90D444381A}"/>
              </a:ext>
            </a:extLst>
          </p:cNvPr>
          <p:cNvSpPr>
            <a:spLocks noGrp="1"/>
          </p:cNvSpPr>
          <p:nvPr>
            <p:ph type="sldNum" sz="quarter" idx="12"/>
          </p:nvPr>
        </p:nvSpPr>
        <p:spPr/>
        <p:txBody>
          <a:bodyPr/>
          <a:lstStyle/>
          <a:p>
            <a:fld id="{94E8CC51-DCDE-4271-85B6-2C3BF51F2D7E}" type="slidenum">
              <a:rPr kumimoji="1" lang="ja-JP" altLang="en-US" smtClean="0"/>
              <a:t>‹#›</a:t>
            </a:fld>
            <a:endParaRPr kumimoji="1" lang="ja-JP" altLang="en-US"/>
          </a:p>
        </p:txBody>
      </p:sp>
    </p:spTree>
    <p:extLst>
      <p:ext uri="{BB962C8B-B14F-4D97-AF65-F5344CB8AC3E}">
        <p14:creationId xmlns:p14="http://schemas.microsoft.com/office/powerpoint/2010/main" val="360549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D5DF026-1DEB-DB2A-D58C-6736DB25CAAE}"/>
              </a:ext>
            </a:extLst>
          </p:cNvPr>
          <p:cNvSpPr>
            <a:spLocks noGrp="1"/>
          </p:cNvSpPr>
          <p:nvPr>
            <p:ph type="dt" sz="half" idx="10"/>
          </p:nvPr>
        </p:nvSpPr>
        <p:spPr/>
        <p:txBody>
          <a:bodyPr/>
          <a:lstStyle/>
          <a:p>
            <a:fld id="{B06B95D5-5616-48D4-BD01-8620133CA3B6}" type="datetimeFigureOut">
              <a:rPr kumimoji="1" lang="ja-JP" altLang="en-US" smtClean="0"/>
              <a:t>2022/12/27</a:t>
            </a:fld>
            <a:endParaRPr kumimoji="1" lang="ja-JP" altLang="en-US"/>
          </a:p>
        </p:txBody>
      </p:sp>
      <p:sp>
        <p:nvSpPr>
          <p:cNvPr id="3" name="フッター プレースホルダー 2">
            <a:extLst>
              <a:ext uri="{FF2B5EF4-FFF2-40B4-BE49-F238E27FC236}">
                <a16:creationId xmlns:a16="http://schemas.microsoft.com/office/drawing/2014/main" id="{9809E007-052F-694B-AAD7-14D479164C5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DB2D93D-B398-B9A8-081F-11C779A12EA6}"/>
              </a:ext>
            </a:extLst>
          </p:cNvPr>
          <p:cNvSpPr>
            <a:spLocks noGrp="1"/>
          </p:cNvSpPr>
          <p:nvPr>
            <p:ph type="sldNum" sz="quarter" idx="12"/>
          </p:nvPr>
        </p:nvSpPr>
        <p:spPr/>
        <p:txBody>
          <a:bodyPr/>
          <a:lstStyle/>
          <a:p>
            <a:fld id="{94E8CC51-DCDE-4271-85B6-2C3BF51F2D7E}" type="slidenum">
              <a:rPr kumimoji="1" lang="ja-JP" altLang="en-US" smtClean="0"/>
              <a:t>‹#›</a:t>
            </a:fld>
            <a:endParaRPr kumimoji="1" lang="ja-JP" altLang="en-US"/>
          </a:p>
        </p:txBody>
      </p:sp>
    </p:spTree>
    <p:extLst>
      <p:ext uri="{BB962C8B-B14F-4D97-AF65-F5344CB8AC3E}">
        <p14:creationId xmlns:p14="http://schemas.microsoft.com/office/powerpoint/2010/main" val="316513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0DA86C-7407-5249-5172-1443E7CC3AD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439A60-6A1F-D82C-BB91-2E60A0CF6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89A4786-E8F0-69BC-8AE8-A825FF4629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C7B60EA-20E8-9C5C-A9DC-8DF340AE7B45}"/>
              </a:ext>
            </a:extLst>
          </p:cNvPr>
          <p:cNvSpPr>
            <a:spLocks noGrp="1"/>
          </p:cNvSpPr>
          <p:nvPr>
            <p:ph type="dt" sz="half" idx="10"/>
          </p:nvPr>
        </p:nvSpPr>
        <p:spPr/>
        <p:txBody>
          <a:bodyPr/>
          <a:lstStyle/>
          <a:p>
            <a:fld id="{B06B95D5-5616-48D4-BD01-8620133CA3B6}" type="datetimeFigureOut">
              <a:rPr kumimoji="1" lang="ja-JP" altLang="en-US" smtClean="0"/>
              <a:t>2022/12/27</a:t>
            </a:fld>
            <a:endParaRPr kumimoji="1" lang="ja-JP" altLang="en-US"/>
          </a:p>
        </p:txBody>
      </p:sp>
      <p:sp>
        <p:nvSpPr>
          <p:cNvPr id="6" name="フッター プレースホルダー 5">
            <a:extLst>
              <a:ext uri="{FF2B5EF4-FFF2-40B4-BE49-F238E27FC236}">
                <a16:creationId xmlns:a16="http://schemas.microsoft.com/office/drawing/2014/main" id="{A41A03EB-ABEB-D184-096A-02198147009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28E5194-464D-6D43-87CB-76DA04171FEA}"/>
              </a:ext>
            </a:extLst>
          </p:cNvPr>
          <p:cNvSpPr>
            <a:spLocks noGrp="1"/>
          </p:cNvSpPr>
          <p:nvPr>
            <p:ph type="sldNum" sz="quarter" idx="12"/>
          </p:nvPr>
        </p:nvSpPr>
        <p:spPr/>
        <p:txBody>
          <a:bodyPr/>
          <a:lstStyle/>
          <a:p>
            <a:fld id="{94E8CC51-DCDE-4271-85B6-2C3BF51F2D7E}" type="slidenum">
              <a:rPr kumimoji="1" lang="ja-JP" altLang="en-US" smtClean="0"/>
              <a:t>‹#›</a:t>
            </a:fld>
            <a:endParaRPr kumimoji="1" lang="ja-JP" altLang="en-US"/>
          </a:p>
        </p:txBody>
      </p:sp>
    </p:spTree>
    <p:extLst>
      <p:ext uri="{BB962C8B-B14F-4D97-AF65-F5344CB8AC3E}">
        <p14:creationId xmlns:p14="http://schemas.microsoft.com/office/powerpoint/2010/main" val="397697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52888C-ACFE-2206-8451-8489830A9D2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11D3ED2-22FD-6F50-9353-84014EE7D8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D8C28CD-83F2-04F5-7300-D2D47F8AE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385C977-80E1-3D43-F561-7BF750FBA5DC}"/>
              </a:ext>
            </a:extLst>
          </p:cNvPr>
          <p:cNvSpPr>
            <a:spLocks noGrp="1"/>
          </p:cNvSpPr>
          <p:nvPr>
            <p:ph type="dt" sz="half" idx="10"/>
          </p:nvPr>
        </p:nvSpPr>
        <p:spPr/>
        <p:txBody>
          <a:bodyPr/>
          <a:lstStyle/>
          <a:p>
            <a:fld id="{B06B95D5-5616-48D4-BD01-8620133CA3B6}" type="datetimeFigureOut">
              <a:rPr kumimoji="1" lang="ja-JP" altLang="en-US" smtClean="0"/>
              <a:t>2022/12/27</a:t>
            </a:fld>
            <a:endParaRPr kumimoji="1" lang="ja-JP" altLang="en-US"/>
          </a:p>
        </p:txBody>
      </p:sp>
      <p:sp>
        <p:nvSpPr>
          <p:cNvPr id="6" name="フッター プレースホルダー 5">
            <a:extLst>
              <a:ext uri="{FF2B5EF4-FFF2-40B4-BE49-F238E27FC236}">
                <a16:creationId xmlns:a16="http://schemas.microsoft.com/office/drawing/2014/main" id="{E86BD951-C941-27A5-0F4F-276D10D7E3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E99C03-07CB-3807-4948-3E0DB99BC96D}"/>
              </a:ext>
            </a:extLst>
          </p:cNvPr>
          <p:cNvSpPr>
            <a:spLocks noGrp="1"/>
          </p:cNvSpPr>
          <p:nvPr>
            <p:ph type="sldNum" sz="quarter" idx="12"/>
          </p:nvPr>
        </p:nvSpPr>
        <p:spPr/>
        <p:txBody>
          <a:bodyPr/>
          <a:lstStyle/>
          <a:p>
            <a:fld id="{94E8CC51-DCDE-4271-85B6-2C3BF51F2D7E}" type="slidenum">
              <a:rPr kumimoji="1" lang="ja-JP" altLang="en-US" smtClean="0"/>
              <a:t>‹#›</a:t>
            </a:fld>
            <a:endParaRPr kumimoji="1" lang="ja-JP" altLang="en-US"/>
          </a:p>
        </p:txBody>
      </p:sp>
    </p:spTree>
    <p:extLst>
      <p:ext uri="{BB962C8B-B14F-4D97-AF65-F5344CB8AC3E}">
        <p14:creationId xmlns:p14="http://schemas.microsoft.com/office/powerpoint/2010/main" val="3399170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E624964-B9AC-F452-D1F5-02F0A3149C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6C41816-F88F-DDD9-607E-121D8ABACA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D0AF79C-F6B0-301D-C723-317A2E209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B95D5-5616-48D4-BD01-8620133CA3B6}" type="datetimeFigureOut">
              <a:rPr kumimoji="1" lang="ja-JP" altLang="en-US" smtClean="0"/>
              <a:t>2022/12/27</a:t>
            </a:fld>
            <a:endParaRPr kumimoji="1" lang="ja-JP" altLang="en-US"/>
          </a:p>
        </p:txBody>
      </p:sp>
      <p:sp>
        <p:nvSpPr>
          <p:cNvPr id="5" name="フッター プレースホルダー 4">
            <a:extLst>
              <a:ext uri="{FF2B5EF4-FFF2-40B4-BE49-F238E27FC236}">
                <a16:creationId xmlns:a16="http://schemas.microsoft.com/office/drawing/2014/main" id="{6AF322FD-F383-2196-29A2-11C753F1B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8DE61E8-C952-B270-2795-F3B503B276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8CC51-DCDE-4271-85B6-2C3BF51F2D7E}" type="slidenum">
              <a:rPr kumimoji="1" lang="ja-JP" altLang="en-US" smtClean="0"/>
              <a:t>‹#›</a:t>
            </a:fld>
            <a:endParaRPr kumimoji="1" lang="ja-JP" altLang="en-US"/>
          </a:p>
        </p:txBody>
      </p:sp>
    </p:spTree>
    <p:extLst>
      <p:ext uri="{BB962C8B-B14F-4D97-AF65-F5344CB8AC3E}">
        <p14:creationId xmlns:p14="http://schemas.microsoft.com/office/powerpoint/2010/main" val="44955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mext.go.jp/a_menu/shotou/kyoukasho/1374019.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B2DC07-C789-1643-6904-5EB1974E6B2B}"/>
              </a:ext>
            </a:extLst>
          </p:cNvPr>
          <p:cNvSpPr>
            <a:spLocks noGrp="1"/>
          </p:cNvSpPr>
          <p:nvPr>
            <p:ph type="ctrTitle"/>
          </p:nvPr>
        </p:nvSpPr>
        <p:spPr/>
        <p:txBody>
          <a:bodyPr>
            <a:normAutofit/>
          </a:bodyPr>
          <a:lstStyle/>
          <a:p>
            <a:r>
              <a:rPr kumimoji="1" lang="ja-JP" altLang="en-US" sz="4400" dirty="0">
                <a:latin typeface="ＭＳ Ｐゴシック" panose="020B0600070205080204" pitchFamily="50" charset="-128"/>
                <a:ea typeface="ＭＳ Ｐゴシック" panose="020B0600070205080204" pitchFamily="50" charset="-128"/>
              </a:rPr>
              <a:t>なぜアクセシビリティが重要か</a:t>
            </a:r>
            <a:br>
              <a:rPr kumimoji="1" lang="en-US" altLang="ja-JP" sz="1800" dirty="0"/>
            </a:br>
            <a:br>
              <a:rPr kumimoji="1" lang="en-US" altLang="ja-JP" sz="1800" dirty="0">
                <a:latin typeface="ＭＳ Ｐゴシック" panose="020B0600070205080204" pitchFamily="50" charset="-128"/>
                <a:ea typeface="ＭＳ Ｐゴシック" panose="020B0600070205080204" pitchFamily="50" charset="-128"/>
              </a:rPr>
            </a:br>
            <a:r>
              <a:rPr kumimoji="1" lang="ja-JP" altLang="en-US" sz="4400" dirty="0">
                <a:latin typeface="ＭＳ Ｐゴシック" panose="020B0600070205080204" pitchFamily="50" charset="-128"/>
                <a:ea typeface="ＭＳ Ｐゴシック" panose="020B0600070205080204" pitchFamily="50" charset="-128"/>
              </a:rPr>
              <a:t>ー</a:t>
            </a:r>
            <a:r>
              <a:rPr kumimoji="1" lang="en-US" altLang="ja-JP" sz="3200" dirty="0">
                <a:latin typeface="ＭＳ Ｐゴシック" panose="020B0600070205080204" pitchFamily="50" charset="-128"/>
                <a:ea typeface="ＭＳ Ｐゴシック" panose="020B0600070205080204" pitchFamily="50" charset="-128"/>
              </a:rPr>
              <a:t>EPUB</a:t>
            </a:r>
            <a:r>
              <a:rPr kumimoji="1" lang="ja-JP" altLang="en-US" sz="3200" dirty="0">
                <a:latin typeface="ＭＳ Ｐゴシック" panose="020B0600070205080204" pitchFamily="50" charset="-128"/>
                <a:ea typeface="ＭＳ Ｐゴシック" panose="020B0600070205080204" pitchFamily="50" charset="-128"/>
              </a:rPr>
              <a:t>アクセシビリティ</a:t>
            </a:r>
            <a:r>
              <a:rPr kumimoji="1" lang="en-US" altLang="ja-JP" sz="3200" dirty="0">
                <a:latin typeface="ＭＳ Ｐゴシック" panose="020B0600070205080204" pitchFamily="50" charset="-128"/>
                <a:ea typeface="ＭＳ Ｐゴシック" panose="020B0600070205080204" pitchFamily="50" charset="-128"/>
              </a:rPr>
              <a:t>JIS</a:t>
            </a:r>
            <a:r>
              <a:rPr kumimoji="1" lang="ja-JP" altLang="en-US" sz="3200" dirty="0">
                <a:latin typeface="ＭＳ Ｐゴシック" panose="020B0600070205080204" pitchFamily="50" charset="-128"/>
                <a:ea typeface="ＭＳ Ｐゴシック" panose="020B0600070205080204" pitchFamily="50" charset="-128"/>
              </a:rPr>
              <a:t>化の意味ー</a:t>
            </a:r>
          </a:p>
        </p:txBody>
      </p:sp>
      <p:sp>
        <p:nvSpPr>
          <p:cNvPr id="3" name="字幕 2">
            <a:extLst>
              <a:ext uri="{FF2B5EF4-FFF2-40B4-BE49-F238E27FC236}">
                <a16:creationId xmlns:a16="http://schemas.microsoft.com/office/drawing/2014/main" id="{002A834A-0BB0-A286-9FAB-ADBCCA82BDD6}"/>
              </a:ext>
            </a:extLst>
          </p:cNvPr>
          <p:cNvSpPr>
            <a:spLocks noGrp="1"/>
          </p:cNvSpPr>
          <p:nvPr>
            <p:ph type="subTitle" idx="1"/>
          </p:nvPr>
        </p:nvSpPr>
        <p:spPr>
          <a:xfrm>
            <a:off x="1524000" y="3602038"/>
            <a:ext cx="9144000" cy="2235236"/>
          </a:xfrm>
        </p:spPr>
        <p:txBody>
          <a:bodyPr/>
          <a:lstStyle/>
          <a:p>
            <a:endParaRPr kumimoji="1" lang="en-US" altLang="ja-JP" dirty="0"/>
          </a:p>
          <a:p>
            <a:r>
              <a:rPr lang="ja-JP" altLang="en-US" sz="3200" dirty="0">
                <a:latin typeface="ＭＳ Ｐゴシック" panose="020B0600070205080204" pitchFamily="50" charset="-128"/>
                <a:ea typeface="ＭＳ Ｐゴシック" panose="020B0600070205080204" pitchFamily="50" charset="-128"/>
              </a:rPr>
              <a:t>河村　宏</a:t>
            </a:r>
            <a:endParaRPr lang="en-US" altLang="ja-JP" sz="3200" dirty="0">
              <a:latin typeface="ＭＳ Ｐゴシック" panose="020B0600070205080204" pitchFamily="50" charset="-128"/>
              <a:ea typeface="ＭＳ Ｐゴシック" panose="020B0600070205080204" pitchFamily="50" charset="-128"/>
            </a:endParaRPr>
          </a:p>
          <a:p>
            <a:r>
              <a:rPr kumimoji="1" lang="en-US" altLang="ja-JP" dirty="0"/>
              <a:t>DAISY</a:t>
            </a:r>
            <a:r>
              <a:rPr kumimoji="1" lang="ja-JP" altLang="en-US" dirty="0"/>
              <a:t>コンソーシアム理事（元会長）</a:t>
            </a:r>
            <a:endParaRPr kumimoji="1" lang="en-US" altLang="ja-JP" dirty="0"/>
          </a:p>
          <a:p>
            <a:r>
              <a:rPr kumimoji="1" lang="en-US" altLang="ja-JP" dirty="0"/>
              <a:t>E-mail</a:t>
            </a:r>
            <a:r>
              <a:rPr kumimoji="1" lang="ja-JP" altLang="en-US" dirty="0"/>
              <a:t>： </a:t>
            </a:r>
            <a:r>
              <a:rPr kumimoji="1" lang="en-US" altLang="ja-JP" dirty="0"/>
              <a:t>hkawa@atdo.jp</a:t>
            </a:r>
            <a:endParaRPr kumimoji="1" lang="ja-JP" altLang="en-US" dirty="0"/>
          </a:p>
        </p:txBody>
      </p:sp>
      <p:pic>
        <p:nvPicPr>
          <p:cNvPr id="5" name="図 4" descr="文字が書かれている&#10;&#10;中程度の精度で自動的に生成された説明">
            <a:extLst>
              <a:ext uri="{FF2B5EF4-FFF2-40B4-BE49-F238E27FC236}">
                <a16:creationId xmlns:a16="http://schemas.microsoft.com/office/drawing/2014/main" id="{E01C1CAC-E7E4-C07B-27B4-B0FA650B4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 y="5735637"/>
            <a:ext cx="2628900" cy="952500"/>
          </a:xfrm>
          <a:prstGeom prst="rect">
            <a:avLst/>
          </a:prstGeom>
        </p:spPr>
      </p:pic>
      <p:pic>
        <p:nvPicPr>
          <p:cNvPr id="6" name="図 5">
            <a:extLst>
              <a:ext uri="{FF2B5EF4-FFF2-40B4-BE49-F238E27FC236}">
                <a16:creationId xmlns:a16="http://schemas.microsoft.com/office/drawing/2014/main" id="{DF46EF94-4584-7996-D530-3A236DEAC9EA}"/>
              </a:ext>
            </a:extLst>
          </p:cNvPr>
          <p:cNvPicPr>
            <a:picLocks noChangeAspect="1"/>
          </p:cNvPicPr>
          <p:nvPr/>
        </p:nvPicPr>
        <p:blipFill>
          <a:blip r:embed="rId3"/>
          <a:stretch>
            <a:fillRect/>
          </a:stretch>
        </p:blipFill>
        <p:spPr>
          <a:xfrm>
            <a:off x="10320822" y="5456638"/>
            <a:ext cx="1396105" cy="1231499"/>
          </a:xfrm>
          <a:prstGeom prst="rect">
            <a:avLst/>
          </a:prstGeom>
        </p:spPr>
      </p:pic>
      <p:sp>
        <p:nvSpPr>
          <p:cNvPr id="7" name="テキスト ボックス 6">
            <a:extLst>
              <a:ext uri="{FF2B5EF4-FFF2-40B4-BE49-F238E27FC236}">
                <a16:creationId xmlns:a16="http://schemas.microsoft.com/office/drawing/2014/main" id="{5E56C930-0BBB-51BB-5D65-6EC3126C7642}"/>
              </a:ext>
            </a:extLst>
          </p:cNvPr>
          <p:cNvSpPr txBox="1"/>
          <p:nvPr/>
        </p:nvSpPr>
        <p:spPr>
          <a:xfrm>
            <a:off x="342312" y="271500"/>
            <a:ext cx="11507376" cy="307777"/>
          </a:xfrm>
          <a:prstGeom prst="rect">
            <a:avLst/>
          </a:prstGeom>
          <a:noFill/>
        </p:spPr>
        <p:txBody>
          <a:bodyPr wrap="square" rtlCol="0">
            <a:spAutoFit/>
          </a:bodyPr>
          <a:lstStyle/>
          <a:p>
            <a:pPr algn="ctr"/>
            <a:r>
              <a:rPr kumimoji="1" lang="en-US" altLang="ja-JP" sz="1400" dirty="0"/>
              <a:t>JDC</a:t>
            </a:r>
            <a:r>
              <a:rPr kumimoji="1" lang="ja-JP" altLang="en-US" sz="1400" dirty="0"/>
              <a:t>・</a:t>
            </a:r>
            <a:r>
              <a:rPr kumimoji="1" lang="en-US" altLang="ja-JP" sz="1400" dirty="0"/>
              <a:t>JEPA</a:t>
            </a:r>
            <a:r>
              <a:rPr kumimoji="1" lang="ja-JP" altLang="en-US" sz="1400" dirty="0"/>
              <a:t>共催　セミナー「普通の書籍が読めない人に読書機会を提供する</a:t>
            </a:r>
            <a:r>
              <a:rPr kumimoji="1" lang="en-US" altLang="ja-JP" sz="1400" dirty="0"/>
              <a:t>: EPUB</a:t>
            </a:r>
            <a:r>
              <a:rPr kumimoji="1" lang="ja-JP" altLang="en-US" sz="1400" dirty="0"/>
              <a:t>電子書籍のアクセシビリティ」（</a:t>
            </a:r>
            <a:r>
              <a:rPr kumimoji="1" lang="en-US" altLang="ja-JP" sz="1400" dirty="0"/>
              <a:t>2022</a:t>
            </a:r>
            <a:r>
              <a:rPr kumimoji="1" lang="ja-JP" altLang="en-US" sz="1400" dirty="0"/>
              <a:t>年</a:t>
            </a:r>
            <a:r>
              <a:rPr kumimoji="1" lang="en-US" altLang="ja-JP" sz="1400" dirty="0"/>
              <a:t>11</a:t>
            </a:r>
            <a:r>
              <a:rPr kumimoji="1" lang="ja-JP" altLang="en-US" sz="1400" dirty="0"/>
              <a:t>月</a:t>
            </a:r>
            <a:r>
              <a:rPr kumimoji="1" lang="en-US" altLang="ja-JP" sz="1400" dirty="0"/>
              <a:t>26</a:t>
            </a:r>
            <a:r>
              <a:rPr kumimoji="1" lang="ja-JP" altLang="en-US" sz="1400" dirty="0"/>
              <a:t>日）</a:t>
            </a:r>
          </a:p>
        </p:txBody>
      </p:sp>
    </p:spTree>
    <p:extLst>
      <p:ext uri="{BB962C8B-B14F-4D97-AF65-F5344CB8AC3E}">
        <p14:creationId xmlns:p14="http://schemas.microsoft.com/office/powerpoint/2010/main" val="1654713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26D14-3E2A-E406-3CCA-D9B5056392FC}"/>
              </a:ext>
            </a:extLst>
          </p:cNvPr>
          <p:cNvSpPr>
            <a:spLocks noGrp="1"/>
          </p:cNvSpPr>
          <p:nvPr>
            <p:ph type="title"/>
          </p:nvPr>
        </p:nvSpPr>
        <p:spPr>
          <a:xfrm>
            <a:off x="838200" y="222251"/>
            <a:ext cx="10515600" cy="1159982"/>
          </a:xfrm>
        </p:spPr>
        <p:txBody>
          <a:bodyPr>
            <a:noAutofit/>
          </a:bodyPr>
          <a:lstStyle/>
          <a:p>
            <a:pPr algn="ctr"/>
            <a:r>
              <a:rPr kumimoji="1" lang="ja-JP" altLang="en-US" sz="4000" dirty="0">
                <a:latin typeface="ＭＳ Ｐゴシック" panose="020B0600070205080204" pitchFamily="50" charset="-128"/>
                <a:ea typeface="ＭＳ Ｐゴシック" panose="020B0600070205080204" pitchFamily="50" charset="-128"/>
              </a:rPr>
              <a:t>デジタル録音図書の互換性喪失の危機</a:t>
            </a:r>
          </a:p>
        </p:txBody>
      </p:sp>
      <p:sp>
        <p:nvSpPr>
          <p:cNvPr id="3" name="コンテンツ プレースホルダー 2">
            <a:extLst>
              <a:ext uri="{FF2B5EF4-FFF2-40B4-BE49-F238E27FC236}">
                <a16:creationId xmlns:a16="http://schemas.microsoft.com/office/drawing/2014/main" id="{DBB11449-69A9-55AA-D8A9-BFAD2963577A}"/>
              </a:ext>
            </a:extLst>
          </p:cNvPr>
          <p:cNvSpPr>
            <a:spLocks noGrp="1"/>
          </p:cNvSpPr>
          <p:nvPr>
            <p:ph idx="1"/>
          </p:nvPr>
        </p:nvSpPr>
        <p:spPr>
          <a:xfrm>
            <a:off x="1244009" y="1605516"/>
            <a:ext cx="10005238" cy="5252484"/>
          </a:xfrm>
        </p:spPr>
        <p:txBody>
          <a:bodyPr>
            <a:normAutofit/>
          </a:bodyPr>
          <a:lstStyle/>
          <a:p>
            <a:pPr>
              <a:lnSpc>
                <a:spcPct val="100000"/>
              </a:lnSpc>
              <a:spcBef>
                <a:spcPts val="1200"/>
              </a:spcBef>
              <a:spcAft>
                <a:spcPts val="1200"/>
              </a:spcAft>
            </a:pPr>
            <a:r>
              <a:rPr kumimoji="1" lang="en-US" altLang="ja-JP" dirty="0"/>
              <a:t>1986</a:t>
            </a:r>
            <a:r>
              <a:rPr kumimoji="1" lang="ja-JP" altLang="en-US" dirty="0"/>
              <a:t>年：</a:t>
            </a:r>
            <a:r>
              <a:rPr lang="en-US" altLang="ja-JP" dirty="0"/>
              <a:t>SLB</a:t>
            </a:r>
            <a:r>
              <a:rPr lang="ja-JP" altLang="en-US" dirty="0"/>
              <a:t>東京会議　録音図書のデジタル化のすう勢確認</a:t>
            </a:r>
            <a:endParaRPr lang="en-US" altLang="ja-JP" dirty="0"/>
          </a:p>
          <a:p>
            <a:pPr>
              <a:lnSpc>
                <a:spcPct val="100000"/>
              </a:lnSpc>
              <a:spcBef>
                <a:spcPts val="1200"/>
              </a:spcBef>
              <a:spcAft>
                <a:spcPts val="1200"/>
              </a:spcAft>
            </a:pPr>
            <a:r>
              <a:rPr lang="en-US" altLang="ja-JP" dirty="0"/>
              <a:t>1990</a:t>
            </a:r>
            <a:r>
              <a:rPr lang="ja-JP" altLang="en-US" dirty="0"/>
              <a:t>年代前半：各国によるデジタル録音図書開発の競合等</a:t>
            </a:r>
            <a:endParaRPr lang="en-US" altLang="ja-JP" dirty="0"/>
          </a:p>
          <a:p>
            <a:pPr lvl="1">
              <a:lnSpc>
                <a:spcPct val="100000"/>
              </a:lnSpc>
              <a:spcBef>
                <a:spcPts val="1200"/>
              </a:spcBef>
              <a:spcAft>
                <a:spcPts val="1200"/>
              </a:spcAft>
              <a:buFont typeface="Wingdings" panose="05000000000000000000" pitchFamily="2" charset="2"/>
              <a:buChar char="ü"/>
            </a:pPr>
            <a:r>
              <a:rPr lang="en-US" altLang="ja-JP" sz="2800" dirty="0"/>
              <a:t>PC</a:t>
            </a:r>
            <a:r>
              <a:rPr lang="ja-JP" altLang="en-US" sz="2800" dirty="0"/>
              <a:t>ベースの専門書を読むためのデジタル録音図書（スウェーデン：</a:t>
            </a:r>
            <a:r>
              <a:rPr lang="en-US" altLang="ja-JP" sz="2800" dirty="0"/>
              <a:t>TPB</a:t>
            </a:r>
            <a:r>
              <a:rPr lang="ja-JP" altLang="en-US" sz="2800" dirty="0"/>
              <a:t>）</a:t>
            </a:r>
            <a:endParaRPr lang="en-US" altLang="ja-JP" sz="2800" dirty="0"/>
          </a:p>
          <a:p>
            <a:pPr lvl="1">
              <a:lnSpc>
                <a:spcPct val="100000"/>
              </a:lnSpc>
              <a:spcBef>
                <a:spcPts val="1200"/>
              </a:spcBef>
              <a:spcAft>
                <a:spcPts val="1200"/>
              </a:spcAft>
              <a:buFont typeface="Wingdings" panose="05000000000000000000" pitchFamily="2" charset="2"/>
              <a:buChar char="ü"/>
            </a:pPr>
            <a:r>
              <a:rPr lang="ja-JP" altLang="en-US" sz="2800" dirty="0"/>
              <a:t>圧縮技術（</a:t>
            </a:r>
            <a:r>
              <a:rPr lang="en-US" altLang="ja-JP" sz="2800" dirty="0"/>
              <a:t>ADPCM</a:t>
            </a:r>
            <a:r>
              <a:rPr lang="ja-JP" altLang="en-US" sz="2800" dirty="0"/>
              <a:t>）を活かした長時間デジタルプレイヤー（日本：シナノケンシ）</a:t>
            </a:r>
            <a:endParaRPr lang="en-US" altLang="ja-JP" sz="2800" dirty="0"/>
          </a:p>
          <a:p>
            <a:pPr lvl="1">
              <a:lnSpc>
                <a:spcPct val="100000"/>
              </a:lnSpc>
              <a:spcBef>
                <a:spcPts val="1200"/>
              </a:spcBef>
              <a:spcAft>
                <a:spcPts val="1200"/>
              </a:spcAft>
              <a:buFont typeface="Wingdings" panose="05000000000000000000" pitchFamily="2" charset="2"/>
              <a:buChar char="ü"/>
            </a:pPr>
            <a:r>
              <a:rPr lang="ja-JP" altLang="en-US" sz="2800" dirty="0"/>
              <a:t>各国それぞれの開発と米国</a:t>
            </a:r>
            <a:r>
              <a:rPr lang="en-US" altLang="ja-JP" sz="2800" dirty="0"/>
              <a:t>LC</a:t>
            </a:r>
            <a:r>
              <a:rPr lang="ja-JP" altLang="en-US" sz="2800" dirty="0"/>
              <a:t>のアナログ固執</a:t>
            </a:r>
            <a:endParaRPr lang="en-US" altLang="ja-JP" sz="2800" dirty="0"/>
          </a:p>
        </p:txBody>
      </p:sp>
    </p:spTree>
    <p:extLst>
      <p:ext uri="{BB962C8B-B14F-4D97-AF65-F5344CB8AC3E}">
        <p14:creationId xmlns:p14="http://schemas.microsoft.com/office/powerpoint/2010/main" val="2079384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26D14-3E2A-E406-3CCA-D9B5056392FC}"/>
              </a:ext>
            </a:extLst>
          </p:cNvPr>
          <p:cNvSpPr>
            <a:spLocks noGrp="1"/>
          </p:cNvSpPr>
          <p:nvPr>
            <p:ph type="title"/>
          </p:nvPr>
        </p:nvSpPr>
        <p:spPr>
          <a:xfrm>
            <a:off x="838200" y="222251"/>
            <a:ext cx="10515600" cy="872902"/>
          </a:xfrm>
        </p:spPr>
        <p:txBody>
          <a:bodyPr>
            <a:noAutofit/>
          </a:bodyPr>
          <a:lstStyle/>
          <a:p>
            <a:pPr algn="ctr"/>
            <a:r>
              <a:rPr kumimoji="1" lang="ja-JP" altLang="en-US" sz="4000" dirty="0">
                <a:latin typeface="ＭＳ Ｐゴシック" panose="020B0600070205080204" pitchFamily="50" charset="-128"/>
                <a:ea typeface="ＭＳ Ｐゴシック" panose="020B0600070205080204" pitchFamily="50" charset="-128"/>
              </a:rPr>
              <a:t>国際標準規格としての</a:t>
            </a:r>
            <a:r>
              <a:rPr kumimoji="1" lang="en-US" altLang="ja-JP" sz="4000" dirty="0">
                <a:latin typeface="ＭＳ Ｐゴシック" panose="020B0600070205080204" pitchFamily="50" charset="-128"/>
                <a:ea typeface="ＭＳ Ｐゴシック" panose="020B0600070205080204" pitchFamily="50" charset="-128"/>
              </a:rPr>
              <a:t>DAISY</a:t>
            </a:r>
            <a:r>
              <a:rPr kumimoji="1" lang="ja-JP" altLang="en-US" sz="4000" dirty="0">
                <a:latin typeface="ＭＳ Ｐゴシック" panose="020B0600070205080204" pitchFamily="50" charset="-128"/>
                <a:ea typeface="ＭＳ Ｐゴシック" panose="020B0600070205080204" pitchFamily="50" charset="-128"/>
              </a:rPr>
              <a:t>の形成</a:t>
            </a:r>
          </a:p>
        </p:txBody>
      </p:sp>
      <p:sp>
        <p:nvSpPr>
          <p:cNvPr id="3" name="コンテンツ プレースホルダー 2">
            <a:extLst>
              <a:ext uri="{FF2B5EF4-FFF2-40B4-BE49-F238E27FC236}">
                <a16:creationId xmlns:a16="http://schemas.microsoft.com/office/drawing/2014/main" id="{DBB11449-69A9-55AA-D8A9-BFAD2963577A}"/>
              </a:ext>
            </a:extLst>
          </p:cNvPr>
          <p:cNvSpPr>
            <a:spLocks noGrp="1"/>
          </p:cNvSpPr>
          <p:nvPr>
            <p:ph idx="1"/>
          </p:nvPr>
        </p:nvSpPr>
        <p:spPr>
          <a:xfrm>
            <a:off x="1531087" y="1371601"/>
            <a:ext cx="9579935" cy="5486400"/>
          </a:xfrm>
        </p:spPr>
        <p:txBody>
          <a:bodyPr>
            <a:normAutofit/>
          </a:bodyPr>
          <a:lstStyle/>
          <a:p>
            <a:pPr>
              <a:lnSpc>
                <a:spcPct val="100000"/>
              </a:lnSpc>
              <a:spcBef>
                <a:spcPts val="1200"/>
              </a:spcBef>
              <a:spcAft>
                <a:spcPts val="1200"/>
              </a:spcAft>
            </a:pPr>
            <a:r>
              <a:rPr lang="en-US" altLang="ja-JP" dirty="0">
                <a:latin typeface="ＭＳ Ｐゴシック" panose="020B0600070205080204" pitchFamily="50" charset="-128"/>
                <a:ea typeface="ＭＳ Ｐゴシック" panose="020B0600070205080204" pitchFamily="50" charset="-128"/>
              </a:rPr>
              <a:t>1995</a:t>
            </a:r>
            <a:r>
              <a:rPr lang="ja-JP" altLang="en-US" dirty="0">
                <a:latin typeface="ＭＳ Ｐゴシック" panose="020B0600070205080204" pitchFamily="50" charset="-128"/>
                <a:ea typeface="ＭＳ Ｐゴシック" panose="020B0600070205080204" pitchFamily="50" charset="-128"/>
              </a:rPr>
              <a:t>年：</a:t>
            </a:r>
            <a:r>
              <a:rPr lang="en-US" altLang="ja-JP" dirty="0">
                <a:latin typeface="ＭＳ Ｐゴシック" panose="020B0600070205080204" pitchFamily="50" charset="-128"/>
                <a:ea typeface="ＭＳ Ｐゴシック" panose="020B0600070205080204" pitchFamily="50" charset="-128"/>
              </a:rPr>
              <a:t>SLB/IFLA</a:t>
            </a:r>
            <a:r>
              <a:rPr lang="ja-JP" altLang="en-US" dirty="0">
                <a:latin typeface="ＭＳ Ｐゴシック" panose="020B0600070205080204" pitchFamily="50" charset="-128"/>
                <a:ea typeface="ＭＳ Ｐゴシック" panose="020B0600070205080204" pitchFamily="50" charset="-128"/>
              </a:rPr>
              <a:t>のデジタル録音図書国際標準規格（オープン・スタンダード）開発決定</a:t>
            </a:r>
            <a:endParaRPr lang="en-US" altLang="ja-JP" dirty="0">
              <a:latin typeface="ＭＳ Ｐゴシック" panose="020B0600070205080204" pitchFamily="50" charset="-128"/>
              <a:ea typeface="ＭＳ Ｐゴシック" panose="020B0600070205080204" pitchFamily="50" charset="-128"/>
            </a:endParaRPr>
          </a:p>
          <a:p>
            <a:pPr lvl="1">
              <a:lnSpc>
                <a:spcPct val="100000"/>
              </a:lnSpc>
              <a:spcBef>
                <a:spcPts val="1200"/>
              </a:spcBef>
              <a:spcAft>
                <a:spcPts val="1200"/>
              </a:spcAft>
              <a:buFont typeface="Wingdings" panose="05000000000000000000" pitchFamily="2" charset="2"/>
              <a:buChar char="ü"/>
            </a:pPr>
            <a:r>
              <a:rPr lang="ja-JP" altLang="en-US" dirty="0">
                <a:latin typeface="ＭＳ Ｐゴシック" panose="020B0600070205080204" pitchFamily="50" charset="-128"/>
                <a:ea typeface="ＭＳ Ｐゴシック" panose="020B0600070205080204" pitchFamily="50" charset="-128"/>
              </a:rPr>
              <a:t>デジタル化の三つの目標：ナビゲーション＋保存＋国際交換（グローバルライブラリー構想＝＞マラケシュ条約）</a:t>
            </a:r>
            <a:endParaRPr lang="en-US" altLang="ja-JP" dirty="0">
              <a:latin typeface="ＭＳ Ｐゴシック" panose="020B0600070205080204" pitchFamily="50" charset="-128"/>
              <a:ea typeface="ＭＳ Ｐゴシック" panose="020B0600070205080204" pitchFamily="50" charset="-128"/>
            </a:endParaRPr>
          </a:p>
          <a:p>
            <a:pPr>
              <a:lnSpc>
                <a:spcPct val="100000"/>
              </a:lnSpc>
              <a:spcBef>
                <a:spcPts val="1200"/>
              </a:spcBef>
              <a:spcAft>
                <a:spcPts val="1200"/>
              </a:spcAft>
            </a:pPr>
            <a:r>
              <a:rPr lang="en-US" altLang="ja-JP" dirty="0">
                <a:latin typeface="ＭＳ Ｐゴシック" panose="020B0600070205080204" pitchFamily="50" charset="-128"/>
                <a:ea typeface="ＭＳ Ｐゴシック" panose="020B0600070205080204" pitchFamily="50" charset="-128"/>
              </a:rPr>
              <a:t>1996</a:t>
            </a:r>
            <a:r>
              <a:rPr lang="ja-JP" altLang="en-US" dirty="0">
                <a:latin typeface="ＭＳ Ｐゴシック" panose="020B0600070205080204" pitchFamily="50" charset="-128"/>
                <a:ea typeface="ＭＳ Ｐゴシック" panose="020B0600070205080204" pitchFamily="50" charset="-128"/>
              </a:rPr>
              <a:t>年：国際</a:t>
            </a:r>
            <a:r>
              <a:rPr lang="en-US" altLang="ja-JP" dirty="0">
                <a:latin typeface="ＭＳ Ｐゴシック" panose="020B0600070205080204" pitchFamily="50" charset="-128"/>
                <a:ea typeface="ＭＳ Ｐゴシック" panose="020B0600070205080204" pitchFamily="50" charset="-128"/>
              </a:rPr>
              <a:t>DAISY</a:t>
            </a:r>
            <a:r>
              <a:rPr lang="ja-JP" altLang="en-US" dirty="0">
                <a:latin typeface="ＭＳ Ｐゴシック" panose="020B0600070205080204" pitchFamily="50" charset="-128"/>
                <a:ea typeface="ＭＳ Ｐゴシック" panose="020B0600070205080204" pitchFamily="50" charset="-128"/>
              </a:rPr>
              <a:t>コンソーシアム結成</a:t>
            </a:r>
            <a:endParaRPr lang="en-US" altLang="ja-JP" dirty="0">
              <a:latin typeface="ＭＳ Ｐゴシック" panose="020B0600070205080204" pitchFamily="50" charset="-128"/>
              <a:ea typeface="ＭＳ Ｐゴシック" panose="020B0600070205080204" pitchFamily="50" charset="-128"/>
            </a:endParaRPr>
          </a:p>
          <a:p>
            <a:pPr lvl="1">
              <a:lnSpc>
                <a:spcPct val="100000"/>
              </a:lnSpc>
              <a:spcBef>
                <a:spcPts val="1200"/>
              </a:spcBef>
              <a:spcAft>
                <a:spcPts val="1200"/>
              </a:spcAft>
              <a:buFont typeface="Wingdings" panose="05000000000000000000" pitchFamily="2" charset="2"/>
              <a:buChar char="ü"/>
            </a:pPr>
            <a:r>
              <a:rPr lang="ja-JP" altLang="en-US" dirty="0">
                <a:latin typeface="ＭＳ Ｐゴシック" panose="020B0600070205080204" pitchFamily="50" charset="-128"/>
                <a:ea typeface="ＭＳ Ｐゴシック" panose="020B0600070205080204" pitchFamily="50" charset="-128"/>
              </a:rPr>
              <a:t>日本、スウェーデン、イギリス、オランダ、スペイン、スイス</a:t>
            </a:r>
            <a:endParaRPr lang="en-US" altLang="ja-JP"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45858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BA1345-BDEC-88D3-6571-95CDE184CF4B}"/>
              </a:ext>
            </a:extLst>
          </p:cNvPr>
          <p:cNvSpPr>
            <a:spLocks noGrp="1"/>
          </p:cNvSpPr>
          <p:nvPr>
            <p:ph type="title"/>
          </p:nvPr>
        </p:nvSpPr>
        <p:spPr>
          <a:xfrm>
            <a:off x="838200" y="141842"/>
            <a:ext cx="10515600" cy="1176596"/>
          </a:xfrm>
        </p:spPr>
        <p:txBody>
          <a:bodyPr>
            <a:normAutofit/>
          </a:bodyPr>
          <a:lstStyle/>
          <a:p>
            <a:pPr algn="ctr"/>
            <a:r>
              <a:rPr kumimoji="1" lang="ja-JP" altLang="en-US" dirty="0">
                <a:latin typeface="ＭＳ Ｐゴシック" panose="020B0600070205080204" pitchFamily="50" charset="-128"/>
                <a:ea typeface="ＭＳ Ｐゴシック" panose="020B0600070205080204" pitchFamily="50" charset="-128"/>
              </a:rPr>
              <a:t>国際標準規格としての</a:t>
            </a:r>
            <a:r>
              <a:rPr kumimoji="1" lang="en-US" altLang="ja-JP" dirty="0">
                <a:latin typeface="ＭＳ Ｐゴシック" panose="020B0600070205080204" pitchFamily="50" charset="-128"/>
                <a:ea typeface="ＭＳ Ｐゴシック" panose="020B0600070205080204" pitchFamily="50" charset="-128"/>
              </a:rPr>
              <a:t>DAISY</a:t>
            </a:r>
            <a:r>
              <a:rPr kumimoji="1" lang="ja-JP" altLang="en-US" dirty="0">
                <a:latin typeface="ＭＳ Ｐゴシック" panose="020B0600070205080204" pitchFamily="50" charset="-128"/>
                <a:ea typeface="ＭＳ Ｐゴシック" panose="020B0600070205080204" pitchFamily="50" charset="-128"/>
              </a:rPr>
              <a:t>の形成（裏話）</a:t>
            </a:r>
          </a:p>
        </p:txBody>
      </p:sp>
      <p:pic>
        <p:nvPicPr>
          <p:cNvPr id="5" name="図 4" descr="同じくナイアガラ瀑布地下にて。左から、インガ（TPB）、ラーシュ（ラビリンテン）、シェル（TPB）、および筆者。トロントから片道3時間のドライブの往復の間に、DAISYを国際標準規格として開発・普及する構想がまとまった。">
            <a:extLst>
              <a:ext uri="{FF2B5EF4-FFF2-40B4-BE49-F238E27FC236}">
                <a16:creationId xmlns:a16="http://schemas.microsoft.com/office/drawing/2014/main" id="{EC65F4D2-FAE2-EC94-EDEA-0BDFE4309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632" y="1828798"/>
            <a:ext cx="5363646" cy="4175562"/>
          </a:xfrm>
          <a:prstGeom prst="rect">
            <a:avLst/>
          </a:prstGeom>
        </p:spPr>
      </p:pic>
      <p:pic>
        <p:nvPicPr>
          <p:cNvPr id="7" name="図 6" descr="1995年4月ナイアガラ瀑布にて。左から、インガ（TPB）、ラーシュ（ラビリンテン）、シェル（TPB）、（市立図書館）の各氏">
            <a:extLst>
              <a:ext uri="{FF2B5EF4-FFF2-40B4-BE49-F238E27FC236}">
                <a16:creationId xmlns:a16="http://schemas.microsoft.com/office/drawing/2014/main" id="{7C7B120F-7458-0D80-47E3-BC9D8CA732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421" y="1828799"/>
            <a:ext cx="6164910" cy="4175561"/>
          </a:xfrm>
          <a:prstGeom prst="rect">
            <a:avLst/>
          </a:prstGeom>
        </p:spPr>
      </p:pic>
    </p:spTree>
    <p:extLst>
      <p:ext uri="{BB962C8B-B14F-4D97-AF65-F5344CB8AC3E}">
        <p14:creationId xmlns:p14="http://schemas.microsoft.com/office/powerpoint/2010/main" val="322919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26D14-3E2A-E406-3CCA-D9B5056392FC}"/>
              </a:ext>
            </a:extLst>
          </p:cNvPr>
          <p:cNvSpPr>
            <a:spLocks noGrp="1"/>
          </p:cNvSpPr>
          <p:nvPr>
            <p:ph type="title"/>
          </p:nvPr>
        </p:nvSpPr>
        <p:spPr>
          <a:xfrm>
            <a:off x="838200" y="222251"/>
            <a:ext cx="10515600" cy="894168"/>
          </a:xfrm>
        </p:spPr>
        <p:txBody>
          <a:bodyPr>
            <a:noAutofit/>
          </a:bodyPr>
          <a:lstStyle/>
          <a:p>
            <a:pPr algn="ctr"/>
            <a:r>
              <a:rPr kumimoji="1" lang="ja-JP" altLang="en-US" sz="4000" dirty="0">
                <a:latin typeface="ＭＳ Ｐゴシック" panose="020B0600070205080204" pitchFamily="50" charset="-128"/>
                <a:ea typeface="ＭＳ Ｐゴシック" panose="020B0600070205080204" pitchFamily="50" charset="-128"/>
              </a:rPr>
              <a:t>国際標準規格としての</a:t>
            </a:r>
            <a:r>
              <a:rPr kumimoji="1" lang="en-US" altLang="ja-JP" sz="4000" dirty="0">
                <a:latin typeface="ＭＳ Ｐゴシック" panose="020B0600070205080204" pitchFamily="50" charset="-128"/>
                <a:ea typeface="ＭＳ Ｐゴシック" panose="020B0600070205080204" pitchFamily="50" charset="-128"/>
              </a:rPr>
              <a:t>DAISY</a:t>
            </a:r>
            <a:r>
              <a:rPr kumimoji="1" lang="ja-JP" altLang="en-US" sz="4000" dirty="0">
                <a:latin typeface="ＭＳ Ｐゴシック" panose="020B0600070205080204" pitchFamily="50" charset="-128"/>
                <a:ea typeface="ＭＳ Ｐゴシック" panose="020B0600070205080204" pitchFamily="50" charset="-128"/>
              </a:rPr>
              <a:t>の開発</a:t>
            </a:r>
          </a:p>
        </p:txBody>
      </p:sp>
      <p:sp>
        <p:nvSpPr>
          <p:cNvPr id="3" name="コンテンツ プレースホルダー 2">
            <a:extLst>
              <a:ext uri="{FF2B5EF4-FFF2-40B4-BE49-F238E27FC236}">
                <a16:creationId xmlns:a16="http://schemas.microsoft.com/office/drawing/2014/main" id="{DBB11449-69A9-55AA-D8A9-BFAD2963577A}"/>
              </a:ext>
            </a:extLst>
          </p:cNvPr>
          <p:cNvSpPr>
            <a:spLocks noGrp="1"/>
          </p:cNvSpPr>
          <p:nvPr>
            <p:ph idx="1"/>
          </p:nvPr>
        </p:nvSpPr>
        <p:spPr>
          <a:xfrm>
            <a:off x="838199" y="1244009"/>
            <a:ext cx="10623699" cy="5613991"/>
          </a:xfrm>
        </p:spPr>
        <p:txBody>
          <a:bodyPr>
            <a:normAutofit fontScale="85000" lnSpcReduction="20000"/>
          </a:bodyPr>
          <a:lstStyle/>
          <a:p>
            <a:pPr>
              <a:lnSpc>
                <a:spcPct val="120000"/>
              </a:lnSpc>
              <a:spcBef>
                <a:spcPts val="600"/>
              </a:spcBef>
              <a:spcAft>
                <a:spcPts val="600"/>
              </a:spcAft>
            </a:pPr>
            <a:r>
              <a:rPr lang="en-US" altLang="ja-JP" dirty="0"/>
              <a:t>1996-98</a:t>
            </a:r>
            <a:r>
              <a:rPr lang="ja-JP" altLang="en-US" dirty="0"/>
              <a:t>年：厚生省（日本）補助金による国際評価試験（</a:t>
            </a:r>
            <a:r>
              <a:rPr lang="en-US" altLang="ja-JP" dirty="0"/>
              <a:t>30</a:t>
            </a:r>
            <a:r>
              <a:rPr lang="ja-JP" altLang="en-US" dirty="0"/>
              <a:t>か国</a:t>
            </a:r>
            <a:r>
              <a:rPr lang="en-US" altLang="ja-JP" dirty="0"/>
              <a:t>1000</a:t>
            </a:r>
            <a:r>
              <a:rPr lang="ja-JP" altLang="en-US" dirty="0"/>
              <a:t>人参加）を得て、デジタル録音図書に必要な機能についてのユーザーの意向を把握。</a:t>
            </a:r>
            <a:endParaRPr lang="en-US" altLang="ja-JP" dirty="0"/>
          </a:p>
          <a:p>
            <a:pPr>
              <a:lnSpc>
                <a:spcPct val="120000"/>
              </a:lnSpc>
              <a:spcBef>
                <a:spcPts val="600"/>
              </a:spcBef>
              <a:spcAft>
                <a:spcPts val="600"/>
              </a:spcAft>
            </a:pPr>
            <a:r>
              <a:rPr lang="en-US" altLang="ja-JP" dirty="0"/>
              <a:t>1997</a:t>
            </a:r>
            <a:r>
              <a:rPr lang="ja-JP" altLang="en-US" dirty="0"/>
              <a:t>年：</a:t>
            </a:r>
            <a:r>
              <a:rPr lang="en-US" altLang="ja-JP" dirty="0"/>
              <a:t>4</a:t>
            </a:r>
            <a:r>
              <a:rPr lang="ja-JP" altLang="en-US" dirty="0"/>
              <a:t>月に河村が東大を辞職して（財）日本障害者リハビリテーション協会に移り、</a:t>
            </a:r>
            <a:r>
              <a:rPr lang="en-US" altLang="ja-JP" dirty="0"/>
              <a:t>DAISY Consortium</a:t>
            </a:r>
            <a:r>
              <a:rPr lang="ja-JP" altLang="en-US" dirty="0"/>
              <a:t>暫定プロジェクトマネージャーに就任。</a:t>
            </a:r>
            <a:r>
              <a:rPr lang="en-US" altLang="ja-JP" dirty="0"/>
              <a:t>5</a:t>
            </a:r>
            <a:r>
              <a:rPr lang="ja-JP" altLang="en-US" dirty="0"/>
              <a:t>月にシグツナ会議を招集して、</a:t>
            </a:r>
            <a:r>
              <a:rPr lang="en-US" altLang="ja-JP" dirty="0"/>
              <a:t>Web</a:t>
            </a:r>
            <a:r>
              <a:rPr lang="ja-JP" altLang="en-US" dirty="0"/>
              <a:t>出版技術を軸にする国際標準化で米国を含む統一規格が実現できる展望を開き、</a:t>
            </a:r>
            <a:r>
              <a:rPr lang="en-US" altLang="ja-JP" dirty="0"/>
              <a:t>G.</a:t>
            </a:r>
            <a:r>
              <a:rPr lang="ja-JP" altLang="en-US" dirty="0"/>
              <a:t>カーシャーを</a:t>
            </a:r>
            <a:r>
              <a:rPr lang="en-US" altLang="ja-JP" dirty="0"/>
              <a:t>DAISY</a:t>
            </a:r>
            <a:r>
              <a:rPr lang="ja-JP" altLang="en-US" dirty="0"/>
              <a:t>コンソーシアム・プロジェクト・マネージャーにリクルート。</a:t>
            </a:r>
            <a:endParaRPr lang="en-US" altLang="ja-JP" dirty="0"/>
          </a:p>
          <a:p>
            <a:pPr>
              <a:lnSpc>
                <a:spcPct val="120000"/>
              </a:lnSpc>
              <a:spcBef>
                <a:spcPts val="600"/>
              </a:spcBef>
              <a:spcAft>
                <a:spcPts val="600"/>
              </a:spcAft>
            </a:pPr>
            <a:r>
              <a:rPr lang="en-US" altLang="ja-JP" dirty="0"/>
              <a:t>W3C</a:t>
            </a:r>
            <a:r>
              <a:rPr lang="ja-JP" altLang="en-US" dirty="0"/>
              <a:t>の</a:t>
            </a:r>
            <a:r>
              <a:rPr lang="en-US" altLang="ja-JP" dirty="0"/>
              <a:t>SMIL</a:t>
            </a:r>
            <a:r>
              <a:rPr lang="ja-JP" altLang="en-US" dirty="0"/>
              <a:t>ワーキング・グループに参加して</a:t>
            </a:r>
            <a:r>
              <a:rPr lang="en-US" altLang="ja-JP" dirty="0"/>
              <a:t>SMIL1.0</a:t>
            </a:r>
            <a:r>
              <a:rPr lang="ja-JP" altLang="en-US" dirty="0"/>
              <a:t>を完成させ、</a:t>
            </a:r>
            <a:r>
              <a:rPr lang="en-US" altLang="ja-JP" dirty="0"/>
              <a:t>1998</a:t>
            </a:r>
            <a:r>
              <a:rPr lang="ja-JP" altLang="en-US" dirty="0"/>
              <a:t>年</a:t>
            </a:r>
            <a:r>
              <a:rPr lang="en-US" altLang="ja-JP" dirty="0"/>
              <a:t>9</a:t>
            </a:r>
            <a:r>
              <a:rPr lang="ja-JP" altLang="en-US" dirty="0"/>
              <a:t>月に</a:t>
            </a:r>
            <a:r>
              <a:rPr lang="en-US" altLang="ja-JP" dirty="0"/>
              <a:t>DAISY2.0</a:t>
            </a:r>
            <a:r>
              <a:rPr lang="ja-JP" altLang="en-US" dirty="0"/>
              <a:t>仕様を完成。</a:t>
            </a:r>
            <a:endParaRPr lang="en-US" altLang="ja-JP" dirty="0"/>
          </a:p>
          <a:p>
            <a:pPr>
              <a:lnSpc>
                <a:spcPct val="120000"/>
              </a:lnSpc>
              <a:spcBef>
                <a:spcPts val="600"/>
              </a:spcBef>
              <a:spcAft>
                <a:spcPts val="600"/>
              </a:spcAft>
            </a:pPr>
            <a:r>
              <a:rPr lang="en-US" altLang="ja-JP" dirty="0"/>
              <a:t>1998</a:t>
            </a:r>
            <a:r>
              <a:rPr lang="ja-JP" altLang="en-US" dirty="0"/>
              <a:t>年から</a:t>
            </a:r>
            <a:r>
              <a:rPr lang="en-US" altLang="ja-JP" dirty="0"/>
              <a:t>2000</a:t>
            </a:r>
            <a:r>
              <a:rPr lang="ja-JP" altLang="en-US" dirty="0"/>
              <a:t>年：日本が世界に先駆けて全国的な</a:t>
            </a:r>
            <a:r>
              <a:rPr lang="en-US" altLang="ja-JP" dirty="0"/>
              <a:t>DAISY</a:t>
            </a:r>
            <a:r>
              <a:rPr lang="ja-JP" altLang="en-US" dirty="0"/>
              <a:t>録音図書の実装を完了</a:t>
            </a:r>
            <a:endParaRPr lang="en-US" altLang="ja-JP" dirty="0"/>
          </a:p>
          <a:p>
            <a:pPr lvl="1">
              <a:lnSpc>
                <a:spcPct val="120000"/>
              </a:lnSpc>
              <a:spcBef>
                <a:spcPts val="600"/>
              </a:spcBef>
              <a:spcAft>
                <a:spcPts val="600"/>
              </a:spcAft>
              <a:buFont typeface="Wingdings" panose="05000000000000000000" pitchFamily="2" charset="2"/>
              <a:buChar char="ü"/>
            </a:pPr>
            <a:r>
              <a:rPr lang="ja-JP" altLang="en-US" dirty="0"/>
              <a:t>厚生省の「景気浮揚」補正予算約</a:t>
            </a:r>
            <a:r>
              <a:rPr lang="en-US" altLang="ja-JP" dirty="0"/>
              <a:t>15</a:t>
            </a:r>
            <a:r>
              <a:rPr lang="ja-JP" altLang="en-US" dirty="0"/>
              <a:t>億円を活用して全国の点字図書館に導入</a:t>
            </a:r>
            <a:endParaRPr lang="en-US" altLang="ja-JP" dirty="0"/>
          </a:p>
        </p:txBody>
      </p:sp>
    </p:spTree>
    <p:extLst>
      <p:ext uri="{BB962C8B-B14F-4D97-AF65-F5344CB8AC3E}">
        <p14:creationId xmlns:p14="http://schemas.microsoft.com/office/powerpoint/2010/main" val="922207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26D14-3E2A-E406-3CCA-D9B5056392FC}"/>
              </a:ext>
            </a:extLst>
          </p:cNvPr>
          <p:cNvSpPr>
            <a:spLocks noGrp="1"/>
          </p:cNvSpPr>
          <p:nvPr>
            <p:ph type="title"/>
          </p:nvPr>
        </p:nvSpPr>
        <p:spPr>
          <a:xfrm>
            <a:off x="838200" y="222251"/>
            <a:ext cx="10515600" cy="894168"/>
          </a:xfrm>
        </p:spPr>
        <p:txBody>
          <a:bodyPr>
            <a:noAutofit/>
          </a:bodyPr>
          <a:lstStyle/>
          <a:p>
            <a:pPr algn="ctr"/>
            <a:r>
              <a:rPr kumimoji="1" lang="ja-JP" altLang="en-US" sz="4000" dirty="0">
                <a:latin typeface="ＭＳ Ｐゴシック" panose="020B0600070205080204" pitchFamily="50" charset="-128"/>
                <a:ea typeface="ＭＳ Ｐゴシック" panose="020B0600070205080204" pitchFamily="50" charset="-128"/>
              </a:rPr>
              <a:t>並行して開発を進めてきた</a:t>
            </a:r>
            <a:r>
              <a:rPr kumimoji="1" lang="en-US" altLang="ja-JP" sz="4000" dirty="0">
                <a:latin typeface="ＭＳ Ｐゴシック" panose="020B0600070205080204" pitchFamily="50" charset="-128"/>
                <a:ea typeface="ＭＳ Ｐゴシック" panose="020B0600070205080204" pitchFamily="50" charset="-128"/>
              </a:rPr>
              <a:t>DAISY</a:t>
            </a:r>
            <a:r>
              <a:rPr kumimoji="1" lang="ja-JP" altLang="en-US" sz="4000" dirty="0">
                <a:latin typeface="ＭＳ Ｐゴシック" panose="020B0600070205080204" pitchFamily="50" charset="-128"/>
                <a:ea typeface="ＭＳ Ｐゴシック" panose="020B0600070205080204" pitchFamily="50" charset="-128"/>
              </a:rPr>
              <a:t>と</a:t>
            </a:r>
            <a:r>
              <a:rPr kumimoji="1" lang="en-US" altLang="ja-JP" sz="4000" dirty="0">
                <a:latin typeface="ＭＳ Ｐゴシック" panose="020B0600070205080204" pitchFamily="50" charset="-128"/>
                <a:ea typeface="ＭＳ Ｐゴシック" panose="020B0600070205080204" pitchFamily="50" charset="-128"/>
              </a:rPr>
              <a:t>EPUB</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DBB11449-69A9-55AA-D8A9-BFAD2963577A}"/>
              </a:ext>
            </a:extLst>
          </p:cNvPr>
          <p:cNvSpPr>
            <a:spLocks noGrp="1"/>
          </p:cNvSpPr>
          <p:nvPr>
            <p:ph idx="1"/>
          </p:nvPr>
        </p:nvSpPr>
        <p:spPr>
          <a:xfrm>
            <a:off x="935665" y="1244009"/>
            <a:ext cx="10515600" cy="5613991"/>
          </a:xfrm>
        </p:spPr>
        <p:txBody>
          <a:bodyPr>
            <a:normAutofit/>
          </a:bodyPr>
          <a:lstStyle/>
          <a:p>
            <a:pPr>
              <a:lnSpc>
                <a:spcPct val="120000"/>
              </a:lnSpc>
              <a:spcBef>
                <a:spcPts val="0"/>
              </a:spcBef>
              <a:spcAft>
                <a:spcPts val="600"/>
              </a:spcAft>
            </a:pPr>
            <a:r>
              <a:rPr lang="en-US" altLang="ja-JP" dirty="0"/>
              <a:t>2000</a:t>
            </a:r>
            <a:r>
              <a:rPr lang="ja-JP" altLang="en-US" dirty="0"/>
              <a:t>年：設立時から参加していた</a:t>
            </a:r>
            <a:r>
              <a:rPr lang="en-US" altLang="ja-JP" dirty="0"/>
              <a:t>Open eBook Forum</a:t>
            </a:r>
            <a:r>
              <a:rPr lang="ja-JP" altLang="en-US" dirty="0"/>
              <a:t>の会長に</a:t>
            </a:r>
            <a:r>
              <a:rPr lang="en-US" altLang="ja-JP" dirty="0"/>
              <a:t>G.</a:t>
            </a:r>
            <a:r>
              <a:rPr lang="ja-JP" altLang="en-US" dirty="0"/>
              <a:t>カーシャーが就任。以後、</a:t>
            </a:r>
            <a:r>
              <a:rPr lang="en-US" altLang="ja-JP" dirty="0"/>
              <a:t>EPUB</a:t>
            </a:r>
            <a:r>
              <a:rPr lang="ja-JP" altLang="en-US" dirty="0"/>
              <a:t>そのものをアクセシブルにする方向で、</a:t>
            </a:r>
            <a:r>
              <a:rPr lang="en-US" altLang="ja-JP" dirty="0"/>
              <a:t>DAISY Consortium</a:t>
            </a:r>
            <a:r>
              <a:rPr lang="ja-JP" altLang="en-US" dirty="0"/>
              <a:t>は</a:t>
            </a:r>
            <a:r>
              <a:rPr lang="en-US" altLang="ja-JP" dirty="0"/>
              <a:t>EPUB</a:t>
            </a:r>
            <a:r>
              <a:rPr lang="ja-JP" altLang="en-US" dirty="0"/>
              <a:t>の開発に貢献している。</a:t>
            </a:r>
            <a:endParaRPr lang="en-US" altLang="ja-JP" dirty="0"/>
          </a:p>
          <a:p>
            <a:pPr>
              <a:lnSpc>
                <a:spcPct val="120000"/>
              </a:lnSpc>
              <a:spcBef>
                <a:spcPts val="0"/>
              </a:spcBef>
              <a:spcAft>
                <a:spcPts val="600"/>
              </a:spcAft>
            </a:pPr>
            <a:r>
              <a:rPr lang="en-US" altLang="ja-JP" dirty="0"/>
              <a:t>EPUB</a:t>
            </a:r>
            <a:r>
              <a:rPr lang="ja-JP" altLang="en-US" dirty="0"/>
              <a:t>に</a:t>
            </a:r>
            <a:r>
              <a:rPr lang="en-US" altLang="ja-JP" dirty="0"/>
              <a:t>DAISY</a:t>
            </a:r>
            <a:r>
              <a:rPr lang="ja-JP" altLang="en-US" dirty="0"/>
              <a:t>と同様の編集済み音声とテキストの同期機能を持たせて、今読み上げている部分をハイライトさせているメディア・オーバーレイズの基礎にある</a:t>
            </a:r>
            <a:r>
              <a:rPr lang="en-US" altLang="ja-JP" dirty="0"/>
              <a:t>SMIL3.0</a:t>
            </a:r>
            <a:r>
              <a:rPr lang="ja-JP" altLang="en-US" dirty="0"/>
              <a:t>は、ソニー、ノキア等の大企業が途中で開発から離脱する中、</a:t>
            </a:r>
            <a:r>
              <a:rPr lang="en-US" altLang="ja-JP" dirty="0"/>
              <a:t>2004</a:t>
            </a:r>
            <a:r>
              <a:rPr lang="ja-JP" altLang="en-US" dirty="0"/>
              <a:t>年から</a:t>
            </a:r>
            <a:r>
              <a:rPr lang="en-US" altLang="ja-JP" dirty="0"/>
              <a:t>2008</a:t>
            </a:r>
            <a:r>
              <a:rPr lang="ja-JP" altLang="en-US" dirty="0"/>
              <a:t>年までの</a:t>
            </a:r>
            <a:r>
              <a:rPr lang="en-US" altLang="ja-JP" dirty="0"/>
              <a:t>4</a:t>
            </a:r>
            <a:r>
              <a:rPr lang="ja-JP" altLang="en-US" dirty="0"/>
              <a:t>年間かけて開発されたが、今も</a:t>
            </a:r>
            <a:r>
              <a:rPr lang="en-US" altLang="ja-JP" dirty="0"/>
              <a:t>DAISY Consortium</a:t>
            </a:r>
            <a:r>
              <a:rPr lang="ja-JP" altLang="en-US" dirty="0"/>
              <a:t>の技術開発を担っている技術者たちが大きな貢献をして完成させた。</a:t>
            </a:r>
            <a:endParaRPr lang="en-US" altLang="ja-JP" dirty="0"/>
          </a:p>
          <a:p>
            <a:pPr>
              <a:lnSpc>
                <a:spcPct val="120000"/>
              </a:lnSpc>
              <a:spcBef>
                <a:spcPts val="0"/>
              </a:spcBef>
              <a:spcAft>
                <a:spcPts val="600"/>
              </a:spcAft>
            </a:pPr>
            <a:endParaRPr lang="en-US" altLang="ja-JP" dirty="0"/>
          </a:p>
        </p:txBody>
      </p:sp>
    </p:spTree>
    <p:extLst>
      <p:ext uri="{BB962C8B-B14F-4D97-AF65-F5344CB8AC3E}">
        <p14:creationId xmlns:p14="http://schemas.microsoft.com/office/powerpoint/2010/main" val="104860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14B08B-66EB-A0B5-82BF-E98A796741F3}"/>
              </a:ext>
            </a:extLst>
          </p:cNvPr>
          <p:cNvSpPr>
            <a:spLocks noGrp="1"/>
          </p:cNvSpPr>
          <p:nvPr>
            <p:ph type="title"/>
          </p:nvPr>
        </p:nvSpPr>
        <p:spPr>
          <a:xfrm>
            <a:off x="838200" y="99312"/>
            <a:ext cx="10515600" cy="942680"/>
          </a:xfrm>
        </p:spPr>
        <p:txBody>
          <a:bodyPr/>
          <a:lstStyle/>
          <a:p>
            <a:pPr algn="ctr"/>
            <a:r>
              <a:rPr kumimoji="1" lang="en-US" altLang="ja-JP" dirty="0">
                <a:latin typeface="ＭＳ Ｐゴシック" panose="020B0600070205080204" pitchFamily="50" charset="-128"/>
                <a:ea typeface="ＭＳ Ｐゴシック" panose="020B0600070205080204" pitchFamily="50" charset="-128"/>
              </a:rPr>
              <a:t>G</a:t>
            </a:r>
            <a:r>
              <a:rPr kumimoji="1" lang="ja-JP" altLang="en-US" dirty="0">
                <a:latin typeface="ＭＳ Ｐゴシック" panose="020B0600070205080204" pitchFamily="50" charset="-128"/>
                <a:ea typeface="ＭＳ Ｐゴシック" panose="020B0600070205080204" pitchFamily="50" charset="-128"/>
              </a:rPr>
              <a:t>・カーシャーと</a:t>
            </a:r>
            <a:r>
              <a:rPr kumimoji="1" lang="en-US" altLang="ja-JP" dirty="0">
                <a:latin typeface="ＭＳ Ｐゴシック" panose="020B0600070205080204" pitchFamily="50" charset="-128"/>
                <a:ea typeface="ＭＳ Ｐゴシック" panose="020B0600070205080204" pitchFamily="50" charset="-128"/>
              </a:rPr>
              <a:t>DAISY/EPUB</a:t>
            </a:r>
            <a:r>
              <a:rPr kumimoji="1" lang="ja-JP" altLang="en-US" dirty="0">
                <a:latin typeface="ＭＳ Ｐゴシック" panose="020B0600070205080204" pitchFamily="50" charset="-128"/>
                <a:ea typeface="ＭＳ Ｐゴシック" panose="020B0600070205080204" pitchFamily="50" charset="-128"/>
              </a:rPr>
              <a:t>の開発者たち</a:t>
            </a:r>
          </a:p>
        </p:txBody>
      </p:sp>
      <p:pic>
        <p:nvPicPr>
          <p:cNvPr id="5" name="図 4" descr="高等教育における障害学生支援に関するセミナー「日米のネットワーク構築をめざして」（2009年2月8日　東大山上会館）で講演するDAISYコンソーシアム事務局長G・カーシャー　">
            <a:extLst>
              <a:ext uri="{FF2B5EF4-FFF2-40B4-BE49-F238E27FC236}">
                <a16:creationId xmlns:a16="http://schemas.microsoft.com/office/drawing/2014/main" id="{9829727A-36B8-9F65-63FC-BD48BEBE4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26" y="1142115"/>
            <a:ext cx="5878623" cy="4408966"/>
          </a:xfrm>
          <a:prstGeom prst="rect">
            <a:avLst/>
          </a:prstGeom>
        </p:spPr>
      </p:pic>
      <p:pic>
        <p:nvPicPr>
          <p:cNvPr id="9" name="図 8" descr="2013年6月DAISYコンソーシアム理事会（コペンハーゲン）に出席した開発者たち、左から、ジョージ、ダニエル、ロマン、アブニーシュ。">
            <a:extLst>
              <a:ext uri="{FF2B5EF4-FFF2-40B4-BE49-F238E27FC236}">
                <a16:creationId xmlns:a16="http://schemas.microsoft.com/office/drawing/2014/main" id="{740AF039-F57C-E8AC-25D3-64D05BD58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754" y="2337392"/>
            <a:ext cx="5715591" cy="4286692"/>
          </a:xfrm>
          <a:prstGeom prst="rect">
            <a:avLst/>
          </a:prstGeom>
        </p:spPr>
      </p:pic>
    </p:spTree>
    <p:extLst>
      <p:ext uri="{BB962C8B-B14F-4D97-AF65-F5344CB8AC3E}">
        <p14:creationId xmlns:p14="http://schemas.microsoft.com/office/powerpoint/2010/main" val="2477316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26D14-3E2A-E406-3CCA-D9B5056392FC}"/>
              </a:ext>
            </a:extLst>
          </p:cNvPr>
          <p:cNvSpPr>
            <a:spLocks noGrp="1"/>
          </p:cNvSpPr>
          <p:nvPr>
            <p:ph type="title"/>
          </p:nvPr>
        </p:nvSpPr>
        <p:spPr>
          <a:xfrm>
            <a:off x="838200" y="222251"/>
            <a:ext cx="10515600" cy="894168"/>
          </a:xfrm>
        </p:spPr>
        <p:txBody>
          <a:bodyPr>
            <a:noAutofit/>
          </a:bodyPr>
          <a:lstStyle/>
          <a:p>
            <a:pPr algn="ctr"/>
            <a:r>
              <a:rPr lang="ja-JP" altLang="en-US" sz="4000" dirty="0">
                <a:latin typeface="ＭＳ Ｐゴシック" panose="020B0600070205080204" pitchFamily="50" charset="-128"/>
                <a:ea typeface="ＭＳ Ｐゴシック" panose="020B0600070205080204" pitchFamily="50" charset="-128"/>
              </a:rPr>
              <a:t>情報アクセシビリティの国際的な推進</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DBB11449-69A9-55AA-D8A9-BFAD2963577A}"/>
              </a:ext>
            </a:extLst>
          </p:cNvPr>
          <p:cNvSpPr>
            <a:spLocks noGrp="1"/>
          </p:cNvSpPr>
          <p:nvPr>
            <p:ph idx="1"/>
          </p:nvPr>
        </p:nvSpPr>
        <p:spPr>
          <a:xfrm>
            <a:off x="495301" y="1244009"/>
            <a:ext cx="11487150" cy="5613991"/>
          </a:xfrm>
        </p:spPr>
        <p:txBody>
          <a:bodyPr>
            <a:normAutofit/>
          </a:bodyPr>
          <a:lstStyle/>
          <a:p>
            <a:pPr>
              <a:lnSpc>
                <a:spcPct val="120000"/>
              </a:lnSpc>
              <a:spcBef>
                <a:spcPts val="0"/>
              </a:spcBef>
              <a:spcAft>
                <a:spcPts val="600"/>
              </a:spcAft>
            </a:pPr>
            <a:r>
              <a:rPr lang="en-US" altLang="ja-JP" dirty="0"/>
              <a:t>2003-2005</a:t>
            </a:r>
            <a:r>
              <a:rPr lang="ja-JP" altLang="en-US" dirty="0"/>
              <a:t>年：国連世界情報社会サミットの障害者グループ・フォーカルポイントとして情報アクセシビリティを推進し、ユニバーサルデザインの提唱等、障害者権利条約成立に貢献</a:t>
            </a:r>
            <a:endParaRPr lang="en-US" altLang="ja-JP" dirty="0"/>
          </a:p>
          <a:p>
            <a:pPr>
              <a:lnSpc>
                <a:spcPct val="120000"/>
              </a:lnSpc>
              <a:spcBef>
                <a:spcPts val="0"/>
              </a:spcBef>
              <a:spcAft>
                <a:spcPts val="600"/>
              </a:spcAft>
            </a:pPr>
            <a:r>
              <a:rPr lang="en-US" altLang="ja-JP" dirty="0"/>
              <a:t>2010</a:t>
            </a:r>
            <a:r>
              <a:rPr lang="ja-JP" altLang="en-US" dirty="0"/>
              <a:t>年：デイジー教科書のニーズと可能性を明らかにすることを通じて、日本の著作権法の抜本改正を達成し、マラケシュ条約成立に貢献した。（マラケシュ条約成立は</a:t>
            </a:r>
            <a:r>
              <a:rPr lang="en-US" altLang="ja-JP" dirty="0"/>
              <a:t>2013</a:t>
            </a:r>
            <a:r>
              <a:rPr lang="ja-JP" altLang="en-US" dirty="0"/>
              <a:t>年）</a:t>
            </a:r>
            <a:endParaRPr lang="en-US" altLang="ja-JP" dirty="0"/>
          </a:p>
          <a:p>
            <a:pPr>
              <a:lnSpc>
                <a:spcPct val="120000"/>
              </a:lnSpc>
              <a:spcBef>
                <a:spcPts val="0"/>
              </a:spcBef>
              <a:spcAft>
                <a:spcPts val="600"/>
              </a:spcAft>
            </a:pPr>
            <a:r>
              <a:rPr lang="en-US" altLang="ja-JP" dirty="0"/>
              <a:t>2015</a:t>
            </a:r>
            <a:r>
              <a:rPr lang="ja-JP" altLang="en-US" dirty="0"/>
              <a:t>年：防災における情報アクセシビリティの課題に関する取り組みの蓄積を活かして、国連会議の情報アクセシビリティを確保し、新国際防災戦略における障害者セクターの役割を明らかにした＝＞防災のユニバーサルデザインの促進</a:t>
            </a:r>
            <a:endParaRPr lang="en-US" altLang="ja-JP" dirty="0"/>
          </a:p>
        </p:txBody>
      </p:sp>
    </p:spTree>
    <p:extLst>
      <p:ext uri="{BB962C8B-B14F-4D97-AF65-F5344CB8AC3E}">
        <p14:creationId xmlns:p14="http://schemas.microsoft.com/office/powerpoint/2010/main" val="782165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2005年、浦河町主催「国際防災のゆうべ」プログラム：M・ブンタン（タイ）、D・マノーチャ（インド）の他、オランダ、アイヌ協会、浦河べてるの家等からの発表と交流が行われた"/>
          <p:cNvPicPr>
            <a:picLocks noChangeAspect="1" noChangeArrowheads="1"/>
          </p:cNvPicPr>
          <p:nvPr/>
        </p:nvPicPr>
        <p:blipFill>
          <a:blip r:embed="rId3" cstate="print"/>
          <a:srcRect/>
          <a:stretch>
            <a:fillRect/>
          </a:stretch>
        </p:blipFill>
        <p:spPr>
          <a:xfrm>
            <a:off x="7644809" y="707295"/>
            <a:ext cx="4327451" cy="6134314"/>
          </a:xfrm>
          <a:prstGeom prst="rect">
            <a:avLst/>
          </a:prstGeom>
          <a:noFill/>
          <a:ln/>
        </p:spPr>
      </p:pic>
      <p:sp>
        <p:nvSpPr>
          <p:cNvPr id="3" name="テキスト ボックス 2"/>
          <p:cNvSpPr txBox="1"/>
          <p:nvPr/>
        </p:nvSpPr>
        <p:spPr>
          <a:xfrm>
            <a:off x="669851" y="54638"/>
            <a:ext cx="11302409" cy="677108"/>
          </a:xfrm>
          <a:prstGeom prst="rect">
            <a:avLst/>
          </a:prstGeom>
          <a:noFill/>
        </p:spPr>
        <p:txBody>
          <a:bodyPr wrap="square" rtlCol="0">
            <a:spAutoFit/>
          </a:bodyPr>
          <a:lstStyle/>
          <a:p>
            <a:pPr>
              <a:spcBef>
                <a:spcPts val="450"/>
              </a:spcBef>
              <a:spcAft>
                <a:spcPts val="450"/>
              </a:spcAft>
            </a:pPr>
            <a:r>
              <a:rPr lang="en-US" altLang="ja-JP" sz="3800" dirty="0">
                <a:latin typeface="ＭＳ Ｐゴシック" panose="020B0600070205080204" pitchFamily="50" charset="-128"/>
                <a:ea typeface="ＭＳ Ｐゴシック" panose="020B0600070205080204" pitchFamily="50" charset="-128"/>
              </a:rPr>
              <a:t>DAISY</a:t>
            </a:r>
            <a:r>
              <a:rPr lang="ja-JP" altLang="en-US" sz="3800" dirty="0">
                <a:latin typeface="ＭＳ Ｐゴシック" panose="020B0600070205080204" pitchFamily="50" charset="-128"/>
                <a:ea typeface="ＭＳ Ｐゴシック" panose="020B0600070205080204" pitchFamily="50" charset="-128"/>
              </a:rPr>
              <a:t>を活用した津波避難マニュアルの国際共同開発</a:t>
            </a:r>
          </a:p>
        </p:txBody>
      </p:sp>
      <p:pic>
        <p:nvPicPr>
          <p:cNvPr id="4098" name="Picture 2" descr="2005年北海道浦河町の津波防災訓練をユースケースにして研究開発を進めたDAISYコンソーシアム、W3C/SMILワーキンググループの開発者たち"/>
          <p:cNvPicPr>
            <a:picLocks noChangeAspect="1" noChangeArrowheads="1"/>
          </p:cNvPicPr>
          <p:nvPr/>
        </p:nvPicPr>
        <p:blipFill>
          <a:blip r:embed="rId4" cstate="print"/>
          <a:srcRect/>
          <a:stretch>
            <a:fillRect/>
          </a:stretch>
        </p:blipFill>
        <p:spPr bwMode="auto">
          <a:xfrm>
            <a:off x="382773" y="1056541"/>
            <a:ext cx="4035148" cy="3026361"/>
          </a:xfrm>
          <a:prstGeom prst="rect">
            <a:avLst/>
          </a:prstGeom>
          <a:noFill/>
        </p:spPr>
      </p:pic>
      <p:sp>
        <p:nvSpPr>
          <p:cNvPr id="10" name="テキスト ボックス 9"/>
          <p:cNvSpPr txBox="1"/>
          <p:nvPr/>
        </p:nvSpPr>
        <p:spPr>
          <a:xfrm>
            <a:off x="1256967" y="5590020"/>
            <a:ext cx="2645354" cy="523220"/>
          </a:xfrm>
          <a:prstGeom prst="rect">
            <a:avLst/>
          </a:prstGeom>
          <a:noFill/>
        </p:spPr>
        <p:txBody>
          <a:bodyPr wrap="square" rtlCol="0">
            <a:spAutoFit/>
          </a:bodyPr>
          <a:lstStyle/>
          <a:p>
            <a:pPr>
              <a:spcBef>
                <a:spcPts val="450"/>
              </a:spcBef>
              <a:spcAft>
                <a:spcPts val="450"/>
              </a:spcAft>
            </a:pPr>
            <a:r>
              <a:rPr lang="en-US" altLang="ja-JP" sz="2800" dirty="0"/>
              <a:t>WSIS 2005 -&gt;</a:t>
            </a:r>
            <a:endParaRPr lang="ja-JP" altLang="en-US" sz="2800" dirty="0"/>
          </a:p>
        </p:txBody>
      </p:sp>
      <p:pic>
        <p:nvPicPr>
          <p:cNvPr id="9" name="Picture 5" descr="2005年、チュニジアで開催された国連世界情報社会サミットでDAISYコンソーシアムが主催した「障害者と防災」セッションで講演するアメリカ自閉症協会当事者理事S・ショア氏（中央）とM・ハッキネン氏および筆者"/>
          <p:cNvPicPr>
            <a:picLocks noChangeAspect="1" noChangeArrowheads="1"/>
          </p:cNvPicPr>
          <p:nvPr/>
        </p:nvPicPr>
        <p:blipFill>
          <a:blip r:embed="rId5" cstate="print"/>
          <a:srcRect/>
          <a:stretch>
            <a:fillRect/>
          </a:stretch>
        </p:blipFill>
        <p:spPr bwMode="auto">
          <a:xfrm>
            <a:off x="3890111" y="4082902"/>
            <a:ext cx="3627279" cy="272046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3038DC-7B23-D45A-68D8-4AF82A47F1F2}"/>
              </a:ext>
            </a:extLst>
          </p:cNvPr>
          <p:cNvSpPr>
            <a:spLocks noGrp="1"/>
          </p:cNvSpPr>
          <p:nvPr>
            <p:ph type="title"/>
          </p:nvPr>
        </p:nvSpPr>
        <p:spPr>
          <a:xfrm>
            <a:off x="838200" y="122274"/>
            <a:ext cx="10515600" cy="818708"/>
          </a:xfrm>
        </p:spPr>
        <p:txBody>
          <a:bodyPr>
            <a:normAutofit/>
          </a:bodyPr>
          <a:lstStyle/>
          <a:p>
            <a:pPr algn="ctr"/>
            <a:r>
              <a:rPr kumimoji="1" lang="ja-JP" altLang="en-US" dirty="0">
                <a:latin typeface="ＭＳ Ｐゴシック" panose="020B0600070205080204" pitchFamily="50" charset="-128"/>
                <a:ea typeface="ＭＳ Ｐゴシック" panose="020B0600070205080204" pitchFamily="50" charset="-128"/>
              </a:rPr>
              <a:t>常に利用者と共に開発</a:t>
            </a:r>
          </a:p>
        </p:txBody>
      </p:sp>
      <p:pic>
        <p:nvPicPr>
          <p:cNvPr id="4" name="図 3" descr="高等教育における障害学生支援に関するセミナー「日米のネットワーク構築をめざして」（2009年2月8日　東大山上会館）レセプション会場で名刺を交換する現議院議員の殿岡翼氏と当時米国AHEAD議長のジム・マークス氏">
            <a:extLst>
              <a:ext uri="{FF2B5EF4-FFF2-40B4-BE49-F238E27FC236}">
                <a16:creationId xmlns:a16="http://schemas.microsoft.com/office/drawing/2014/main" id="{C1C8FE6A-3C8C-1BAB-D11A-279CAF3379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03" y="967564"/>
            <a:ext cx="4132520" cy="3099390"/>
          </a:xfrm>
          <a:prstGeom prst="rect">
            <a:avLst/>
          </a:prstGeom>
        </p:spPr>
      </p:pic>
      <p:pic>
        <p:nvPicPr>
          <p:cNvPr id="6" name="図 5" descr="2005年、浦河べてるの家を訪問して精神障害者が直面する困難と支援活動の内容を学ぶDAISY開発者たち">
            <a:extLst>
              <a:ext uri="{FF2B5EF4-FFF2-40B4-BE49-F238E27FC236}">
                <a16:creationId xmlns:a16="http://schemas.microsoft.com/office/drawing/2014/main" id="{D79BE7FA-AE98-C03E-0E38-E2C42F4A9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0614" y="940982"/>
            <a:ext cx="7690883" cy="5768162"/>
          </a:xfrm>
          <a:prstGeom prst="rect">
            <a:avLst/>
          </a:prstGeom>
        </p:spPr>
      </p:pic>
    </p:spTree>
    <p:extLst>
      <p:ext uri="{BB962C8B-B14F-4D97-AF65-F5344CB8AC3E}">
        <p14:creationId xmlns:p14="http://schemas.microsoft.com/office/powerpoint/2010/main" val="40463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52624" y="66540"/>
            <a:ext cx="9675627" cy="610051"/>
          </a:xfrm>
        </p:spPr>
        <p:txBody>
          <a:bodyPr>
            <a:normAutofit fontScale="90000"/>
          </a:bodyPr>
          <a:lstStyle/>
          <a:p>
            <a:pPr algn="ctr"/>
            <a:r>
              <a:rPr lang="ja-JP" altLang="en-US" sz="4000" dirty="0">
                <a:latin typeface="ＭＳ Ｐゴシック" panose="020B0600070205080204" pitchFamily="50" charset="-128"/>
                <a:ea typeface="ＭＳ Ｐゴシック" panose="020B0600070205080204" pitchFamily="50" charset="-128"/>
              </a:rPr>
              <a:t>第</a:t>
            </a:r>
            <a:r>
              <a:rPr lang="en-US" altLang="ja-JP" sz="4000" dirty="0">
                <a:latin typeface="ＭＳ Ｐゴシック" panose="020B0600070205080204" pitchFamily="50" charset="-128"/>
                <a:ea typeface="ＭＳ Ｐゴシック" panose="020B0600070205080204" pitchFamily="50" charset="-128"/>
              </a:rPr>
              <a:t>3</a:t>
            </a:r>
            <a:r>
              <a:rPr lang="ja-JP" altLang="en-US" sz="4000" dirty="0">
                <a:latin typeface="ＭＳ Ｐゴシック" panose="020B0600070205080204" pitchFamily="50" charset="-128"/>
                <a:ea typeface="ＭＳ Ｐゴシック" panose="020B0600070205080204" pitchFamily="50" charset="-128"/>
              </a:rPr>
              <a:t>回国連防災世界会議（仙台</a:t>
            </a:r>
            <a:r>
              <a:rPr lang="en-US" altLang="ja-JP" sz="4000" dirty="0">
                <a:latin typeface="ＭＳ Ｐゴシック" panose="020B0600070205080204" pitchFamily="50" charset="-128"/>
                <a:ea typeface="ＭＳ Ｐゴシック" panose="020B0600070205080204" pitchFamily="50" charset="-128"/>
              </a:rPr>
              <a:t>2015</a:t>
            </a:r>
            <a:r>
              <a:rPr lang="ja-JP" altLang="en-US" sz="4000" dirty="0">
                <a:latin typeface="ＭＳ Ｐゴシック" panose="020B0600070205080204" pitchFamily="50" charset="-128"/>
                <a:ea typeface="ＭＳ Ｐゴシック" panose="020B0600070205080204" pitchFamily="50" charset="-128"/>
              </a:rPr>
              <a:t>）</a:t>
            </a:r>
          </a:p>
        </p:txBody>
      </p:sp>
      <p:pic>
        <p:nvPicPr>
          <p:cNvPr id="5" name="図 4" descr="浦河町役場・浦河べてるの家・東町自治会・ATDOによる津波防災ロールプレイ（国連防災会議公式セッション　２０１５．３．１７）&#10;" title="北海道浦河町の皆さん＠第3回国連防災世界会議（仙台）"/>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909" y="676591"/>
            <a:ext cx="10157467" cy="5713575"/>
          </a:xfrm>
          <a:prstGeom prst="rect">
            <a:avLst/>
          </a:prstGeom>
        </p:spPr>
      </p:pic>
      <p:sp>
        <p:nvSpPr>
          <p:cNvPr id="6" name="テキスト ボックス 5" descr="浦河町役場・浦河べてるの家・東町自治会・ATDOによる津波防災ロールプレイ（国連防災会議公式セッション　２０１５．３．１７）&#10;" title="北海道浦河町の皆さん＠3WCDRRイン仙台"/>
          <p:cNvSpPr txBox="1"/>
          <p:nvPr/>
        </p:nvSpPr>
        <p:spPr>
          <a:xfrm>
            <a:off x="669852" y="6496593"/>
            <a:ext cx="11196082" cy="307777"/>
          </a:xfrm>
          <a:prstGeom prst="rect">
            <a:avLst/>
          </a:prstGeom>
          <a:noFill/>
        </p:spPr>
        <p:txBody>
          <a:bodyPr wrap="square" rtlCol="0">
            <a:spAutoFit/>
          </a:bodyPr>
          <a:lstStyle/>
          <a:p>
            <a:pPr algn="ctr"/>
            <a:r>
              <a:rPr lang="ja-JP" altLang="en-US" sz="1400" dirty="0"/>
              <a:t>浦河町役場・浦河</a:t>
            </a:r>
            <a:r>
              <a:rPr lang="ja-JP" altLang="en-US" sz="1400" dirty="0" err="1"/>
              <a:t>べ</a:t>
            </a:r>
            <a:r>
              <a:rPr lang="ja-JP" altLang="en-US" sz="1400" dirty="0"/>
              <a:t>てるの家・東町自治会・</a:t>
            </a:r>
            <a:r>
              <a:rPr lang="en-US" altLang="ja-JP" sz="1400" dirty="0"/>
              <a:t>ATDO</a:t>
            </a:r>
            <a:r>
              <a:rPr lang="ja-JP" altLang="en-US" sz="1400" dirty="0"/>
              <a:t>による津波防災ロールプレイ（第</a:t>
            </a:r>
            <a:r>
              <a:rPr lang="en-US" altLang="ja-JP" sz="1400" dirty="0"/>
              <a:t>3</a:t>
            </a:r>
            <a:r>
              <a:rPr lang="ja-JP" altLang="en-US" sz="1400" dirty="0"/>
              <a:t>回国連防災会議公式セッション　</a:t>
            </a:r>
            <a:r>
              <a:rPr lang="en-US" altLang="ja-JP" sz="1400" dirty="0"/>
              <a:t>2015</a:t>
            </a:r>
            <a:r>
              <a:rPr lang="ja-JP" altLang="en-US" sz="1400" dirty="0"/>
              <a:t>年</a:t>
            </a:r>
            <a:r>
              <a:rPr lang="en-US" altLang="ja-JP" sz="1400" dirty="0"/>
              <a:t>3</a:t>
            </a:r>
            <a:r>
              <a:rPr lang="ja-JP" altLang="en-US" sz="1400" dirty="0"/>
              <a:t>月</a:t>
            </a:r>
            <a:r>
              <a:rPr lang="en-US" altLang="ja-JP" sz="1400" dirty="0"/>
              <a:t>17</a:t>
            </a:r>
            <a:r>
              <a:rPr lang="ja-JP" altLang="en-US" sz="1400" dirty="0"/>
              <a:t>日）</a:t>
            </a:r>
          </a:p>
        </p:txBody>
      </p:sp>
    </p:spTree>
    <p:extLst>
      <p:ext uri="{BB962C8B-B14F-4D97-AF65-F5344CB8AC3E}">
        <p14:creationId xmlns:p14="http://schemas.microsoft.com/office/powerpoint/2010/main" val="1823635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5F5CF2-D9B8-D27F-BEC5-19893679275A}"/>
              </a:ext>
            </a:extLst>
          </p:cNvPr>
          <p:cNvSpPr>
            <a:spLocks noGrp="1"/>
          </p:cNvSpPr>
          <p:nvPr>
            <p:ph type="title"/>
          </p:nvPr>
        </p:nvSpPr>
        <p:spPr>
          <a:xfrm>
            <a:off x="838200" y="365125"/>
            <a:ext cx="10515600" cy="932047"/>
          </a:xfrm>
        </p:spPr>
        <p:txBody>
          <a:bodyPr/>
          <a:lstStyle/>
          <a:p>
            <a:r>
              <a:rPr kumimoji="1" lang="en-US" altLang="ja-JP" dirty="0">
                <a:latin typeface="ＭＳ Ｐゴシック" panose="020B0600070205080204" pitchFamily="50" charset="-128"/>
                <a:ea typeface="ＭＳ Ｐゴシック" panose="020B0600070205080204" pitchFamily="50" charset="-128"/>
              </a:rPr>
              <a:t>DAISY</a:t>
            </a:r>
            <a:r>
              <a:rPr kumimoji="1" lang="ja-JP" altLang="en-US" dirty="0">
                <a:latin typeface="ＭＳ Ｐゴシック" panose="020B0600070205080204" pitchFamily="50" charset="-128"/>
                <a:ea typeface="ＭＳ Ｐゴシック" panose="020B0600070205080204" pitchFamily="50" charset="-128"/>
              </a:rPr>
              <a:t>からアクセシブルな</a:t>
            </a:r>
            <a:r>
              <a:rPr kumimoji="1" lang="en-US" altLang="ja-JP" dirty="0">
                <a:latin typeface="ＭＳ Ｐゴシック" panose="020B0600070205080204" pitchFamily="50" charset="-128"/>
                <a:ea typeface="ＭＳ Ｐゴシック" panose="020B0600070205080204" pitchFamily="50" charset="-128"/>
              </a:rPr>
              <a:t>EPUB</a:t>
            </a:r>
            <a:r>
              <a:rPr kumimoji="1" lang="ja-JP" altLang="en-US" dirty="0">
                <a:latin typeface="ＭＳ Ｐゴシック" panose="020B0600070205080204" pitchFamily="50" charset="-128"/>
                <a:ea typeface="ＭＳ Ｐゴシック" panose="020B0600070205080204" pitchFamily="50" charset="-128"/>
              </a:rPr>
              <a:t>への転換点</a:t>
            </a:r>
          </a:p>
        </p:txBody>
      </p:sp>
      <p:sp>
        <p:nvSpPr>
          <p:cNvPr id="3" name="コンテンツ プレースホルダー 2">
            <a:extLst>
              <a:ext uri="{FF2B5EF4-FFF2-40B4-BE49-F238E27FC236}">
                <a16:creationId xmlns:a16="http://schemas.microsoft.com/office/drawing/2014/main" id="{42F86731-3589-70EF-BAF1-B393A1CB1662}"/>
              </a:ext>
            </a:extLst>
          </p:cNvPr>
          <p:cNvSpPr>
            <a:spLocks noGrp="1"/>
          </p:cNvSpPr>
          <p:nvPr>
            <p:ph idx="1"/>
          </p:nvPr>
        </p:nvSpPr>
        <p:spPr>
          <a:xfrm>
            <a:off x="1212113" y="1825625"/>
            <a:ext cx="9048306" cy="4351338"/>
          </a:xfrm>
        </p:spPr>
        <p:txBody>
          <a:bodyPr>
            <a:noAutofit/>
          </a:bodyPr>
          <a:lstStyle/>
          <a:p>
            <a:pPr marL="0" indent="0" algn="ctr">
              <a:lnSpc>
                <a:spcPct val="120000"/>
              </a:lnSpc>
              <a:buNone/>
            </a:pPr>
            <a:r>
              <a:rPr kumimoji="1" lang="en-US" altLang="ja-JP" dirty="0">
                <a:highlight>
                  <a:srgbClr val="FFFF00"/>
                </a:highlight>
                <a:latin typeface="ＭＳ Ｐゴシック" panose="020B0600070205080204" pitchFamily="50" charset="-128"/>
                <a:ea typeface="ＭＳ Ｐゴシック" panose="020B0600070205080204" pitchFamily="50" charset="-128"/>
              </a:rPr>
              <a:t>DAISY</a:t>
            </a:r>
            <a:r>
              <a:rPr lang="ja-JP" altLang="en-US" dirty="0">
                <a:highlight>
                  <a:srgbClr val="FFFF00"/>
                </a:highlight>
                <a:latin typeface="ＭＳ Ｐゴシック" panose="020B0600070205080204" pitchFamily="50" charset="-128"/>
                <a:ea typeface="ＭＳ Ｐゴシック" panose="020B0600070205080204" pitchFamily="50" charset="-128"/>
              </a:rPr>
              <a:t>（</a:t>
            </a:r>
            <a:r>
              <a:rPr kumimoji="1" lang="ja-JP" altLang="en-US" dirty="0">
                <a:highlight>
                  <a:srgbClr val="FFFF00"/>
                </a:highlight>
                <a:latin typeface="ＭＳ Ｐゴシック" panose="020B0600070205080204" pitchFamily="50" charset="-128"/>
                <a:ea typeface="ＭＳ Ｐゴシック" panose="020B0600070205080204" pitchFamily="50" charset="-128"/>
              </a:rPr>
              <a:t>障害がある人々の情報アクセスを支えるために開発されたマルチメディアの国際標準規格）</a:t>
            </a:r>
            <a:endParaRPr kumimoji="1" lang="en-US" altLang="ja-JP" dirty="0">
              <a:highlight>
                <a:srgbClr val="FFFF00"/>
              </a:highlight>
              <a:latin typeface="ＭＳ Ｐゴシック" panose="020B0600070205080204" pitchFamily="50" charset="-128"/>
              <a:ea typeface="ＭＳ Ｐゴシック" panose="020B0600070205080204" pitchFamily="50" charset="-128"/>
            </a:endParaRPr>
          </a:p>
          <a:p>
            <a:pPr marL="0" indent="0" algn="ctr">
              <a:lnSpc>
                <a:spcPct val="120000"/>
              </a:lnSpc>
              <a:buNone/>
            </a:pPr>
            <a:r>
              <a:rPr kumimoji="1" lang="ja-JP" altLang="en-US" dirty="0">
                <a:latin typeface="ＭＳ Ｐゴシック" panose="020B0600070205080204" pitchFamily="50" charset="-128"/>
                <a:ea typeface="ＭＳ Ｐゴシック" panose="020B0600070205080204" pitchFamily="50" charset="-128"/>
              </a:rPr>
              <a:t>によるアクセスの保障の時代</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ctr">
              <a:lnSpc>
                <a:spcPct val="120000"/>
              </a:lnSpc>
              <a:buNone/>
            </a:pPr>
            <a:endParaRPr lang="en-US" altLang="ja-JP" sz="1200" dirty="0">
              <a:latin typeface="ＭＳ Ｐゴシック" panose="020B0600070205080204" pitchFamily="50" charset="-128"/>
              <a:ea typeface="ＭＳ Ｐゴシック" panose="020B0600070205080204" pitchFamily="50" charset="-128"/>
            </a:endParaRPr>
          </a:p>
          <a:p>
            <a:pPr marL="0" indent="0" algn="ctr">
              <a:lnSpc>
                <a:spcPct val="120000"/>
              </a:lnSpc>
              <a:buNone/>
            </a:pPr>
            <a:r>
              <a:rPr kumimoji="1" lang="ja-JP" altLang="en-US" dirty="0">
                <a:latin typeface="ＭＳ Ｐゴシック" panose="020B0600070205080204" pitchFamily="50" charset="-128"/>
                <a:ea typeface="ＭＳ Ｐゴシック" panose="020B0600070205080204" pitchFamily="50" charset="-128"/>
              </a:rPr>
              <a:t>から</a:t>
            </a:r>
            <a:endParaRPr kumimoji="1" lang="en-US" altLang="ja-JP" sz="1200" dirty="0">
              <a:latin typeface="ＭＳ Ｐゴシック" panose="020B0600070205080204" pitchFamily="50" charset="-128"/>
              <a:ea typeface="ＭＳ Ｐゴシック" panose="020B0600070205080204" pitchFamily="50" charset="-128"/>
            </a:endParaRPr>
          </a:p>
          <a:p>
            <a:pPr marL="0" indent="0" algn="ctr">
              <a:lnSpc>
                <a:spcPct val="120000"/>
              </a:lnSpc>
              <a:buNone/>
            </a:pPr>
            <a:endParaRPr lang="en-US" altLang="ja-JP" sz="1200" dirty="0">
              <a:latin typeface="ＭＳ Ｐゴシック" panose="020B0600070205080204" pitchFamily="50" charset="-128"/>
              <a:ea typeface="ＭＳ Ｐゴシック" panose="020B0600070205080204" pitchFamily="50" charset="-128"/>
            </a:endParaRPr>
          </a:p>
          <a:p>
            <a:pPr marL="0" indent="0" algn="ctr">
              <a:lnSpc>
                <a:spcPct val="120000"/>
              </a:lnSpc>
              <a:buNone/>
            </a:pPr>
            <a:r>
              <a:rPr kumimoji="1" lang="en-US" altLang="ja-JP" dirty="0">
                <a:highlight>
                  <a:srgbClr val="FFFF00"/>
                </a:highlight>
                <a:latin typeface="ＭＳ Ｐゴシック" panose="020B0600070205080204" pitchFamily="50" charset="-128"/>
                <a:ea typeface="ＭＳ Ｐゴシック" panose="020B0600070205080204" pitchFamily="50" charset="-128"/>
              </a:rPr>
              <a:t>EPUB</a:t>
            </a:r>
            <a:r>
              <a:rPr kumimoji="1" lang="ja-JP" altLang="en-US" dirty="0">
                <a:highlight>
                  <a:srgbClr val="FFFF00"/>
                </a:highlight>
                <a:latin typeface="ＭＳ Ｐゴシック" panose="020B0600070205080204" pitchFamily="50" charset="-128"/>
                <a:ea typeface="ＭＳ Ｐゴシック" panose="020B0600070205080204" pitchFamily="50" charset="-128"/>
              </a:rPr>
              <a:t>（電子出版の国際標準規格）</a:t>
            </a:r>
            <a:endParaRPr kumimoji="1" lang="en-US" altLang="ja-JP" dirty="0">
              <a:highlight>
                <a:srgbClr val="FFFF00"/>
              </a:highlight>
              <a:latin typeface="ＭＳ Ｐゴシック" panose="020B0600070205080204" pitchFamily="50" charset="-128"/>
              <a:ea typeface="ＭＳ Ｐゴシック" panose="020B0600070205080204" pitchFamily="50" charset="-128"/>
            </a:endParaRPr>
          </a:p>
          <a:p>
            <a:pPr marL="0" indent="0" algn="ctr">
              <a:lnSpc>
                <a:spcPct val="120000"/>
              </a:lnSpc>
              <a:buNone/>
            </a:pPr>
            <a:r>
              <a:rPr kumimoji="1" lang="ja-JP" altLang="en-US" dirty="0">
                <a:latin typeface="ＭＳ Ｐゴシック" panose="020B0600070205080204" pitchFamily="50" charset="-128"/>
                <a:ea typeface="ＭＳ Ｐゴシック" panose="020B0600070205080204" pitchFamily="50" charset="-128"/>
              </a:rPr>
              <a:t>を使って障害者を含むすべての人を読者にする時代へ</a:t>
            </a:r>
          </a:p>
        </p:txBody>
      </p:sp>
    </p:spTree>
    <p:extLst>
      <p:ext uri="{BB962C8B-B14F-4D97-AF65-F5344CB8AC3E}">
        <p14:creationId xmlns:p14="http://schemas.microsoft.com/office/powerpoint/2010/main" val="2262633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E0C739-CED3-E206-6FEB-E20E64BB1815}"/>
              </a:ext>
            </a:extLst>
          </p:cNvPr>
          <p:cNvSpPr>
            <a:spLocks noGrp="1"/>
          </p:cNvSpPr>
          <p:nvPr>
            <p:ph type="title"/>
          </p:nvPr>
        </p:nvSpPr>
        <p:spPr/>
        <p:txBody>
          <a:bodyPr/>
          <a:lstStyle/>
          <a:p>
            <a:r>
              <a:rPr kumimoji="1" lang="ja-JP" altLang="en-US" dirty="0"/>
              <a:t>国内</a:t>
            </a:r>
            <a:r>
              <a:rPr kumimoji="1" lang="en-US" altLang="ja-JP" dirty="0"/>
              <a:t>DAISY</a:t>
            </a:r>
            <a:r>
              <a:rPr kumimoji="1" lang="ja-JP" altLang="en-US" dirty="0"/>
              <a:t>教科書における</a:t>
            </a:r>
            <a:r>
              <a:rPr kumimoji="1" lang="en-US" altLang="ja-JP" dirty="0"/>
              <a:t>EPUB</a:t>
            </a:r>
            <a:r>
              <a:rPr kumimoji="1" lang="ja-JP" altLang="en-US" dirty="0"/>
              <a:t>の利用</a:t>
            </a:r>
          </a:p>
        </p:txBody>
      </p:sp>
      <p:sp>
        <p:nvSpPr>
          <p:cNvPr id="3" name="コンテンツ プレースホルダー 2">
            <a:extLst>
              <a:ext uri="{FF2B5EF4-FFF2-40B4-BE49-F238E27FC236}">
                <a16:creationId xmlns:a16="http://schemas.microsoft.com/office/drawing/2014/main" id="{E487709D-C104-9F8A-67A8-10A7E0B21570}"/>
              </a:ext>
            </a:extLst>
          </p:cNvPr>
          <p:cNvSpPr>
            <a:spLocks noGrp="1"/>
          </p:cNvSpPr>
          <p:nvPr>
            <p:ph idx="1"/>
          </p:nvPr>
        </p:nvSpPr>
        <p:spPr>
          <a:xfrm>
            <a:off x="838199" y="1825625"/>
            <a:ext cx="10413782" cy="4351338"/>
          </a:xfrm>
        </p:spPr>
        <p:txBody>
          <a:bodyPr>
            <a:normAutofit/>
          </a:bodyPr>
          <a:lstStyle/>
          <a:p>
            <a:pPr>
              <a:lnSpc>
                <a:spcPct val="150000"/>
              </a:lnSpc>
            </a:pPr>
            <a:r>
              <a:rPr lang="en-US" altLang="ja-JP" sz="2200" b="0" i="0" dirty="0">
                <a:solidFill>
                  <a:srgbClr val="222222"/>
                </a:solidFill>
                <a:effectLst/>
              </a:rPr>
              <a:t>2021</a:t>
            </a:r>
            <a:r>
              <a:rPr lang="ja-JP" altLang="en-US" sz="2200" b="0" i="0" dirty="0">
                <a:solidFill>
                  <a:srgbClr val="222222"/>
                </a:solidFill>
                <a:effectLst/>
              </a:rPr>
              <a:t>年度より中学校の</a:t>
            </a:r>
            <a:r>
              <a:rPr lang="en-US" altLang="ja-JP" sz="2200" b="0" i="0" dirty="0">
                <a:solidFill>
                  <a:srgbClr val="222222"/>
                </a:solidFill>
                <a:effectLst/>
              </a:rPr>
              <a:t>DAISY</a:t>
            </a:r>
            <a:r>
              <a:rPr lang="ja-JP" altLang="en-US" sz="2200" b="0" i="0" dirty="0">
                <a:solidFill>
                  <a:srgbClr val="222222"/>
                </a:solidFill>
                <a:effectLst/>
              </a:rPr>
              <a:t>教科書を</a:t>
            </a:r>
            <a:r>
              <a:rPr lang="en-US" altLang="ja-JP" sz="2200" b="0" i="0" dirty="0">
                <a:solidFill>
                  <a:srgbClr val="222222"/>
                </a:solidFill>
                <a:effectLst/>
              </a:rPr>
              <a:t>EPUB 3</a:t>
            </a:r>
            <a:r>
              <a:rPr lang="ja-JP" altLang="en-US" sz="2200" b="0" i="0" dirty="0">
                <a:solidFill>
                  <a:srgbClr val="222222"/>
                </a:solidFill>
                <a:effectLst/>
              </a:rPr>
              <a:t>で製作開始</a:t>
            </a:r>
            <a:r>
              <a:rPr lang="ja-JP" altLang="en-US" sz="2200" dirty="0"/>
              <a:t>。</a:t>
            </a:r>
            <a:endParaRPr lang="en-US" altLang="ja-JP" sz="2200" b="0" i="0" dirty="0">
              <a:solidFill>
                <a:srgbClr val="222222"/>
              </a:solidFill>
              <a:effectLst/>
            </a:endParaRPr>
          </a:p>
          <a:p>
            <a:pPr>
              <a:lnSpc>
                <a:spcPct val="150000"/>
              </a:lnSpc>
            </a:pPr>
            <a:r>
              <a:rPr lang="en-US" altLang="ja-JP" sz="2200" b="0" i="0" dirty="0">
                <a:solidFill>
                  <a:srgbClr val="222222"/>
                </a:solidFill>
                <a:effectLst/>
              </a:rPr>
              <a:t>2022</a:t>
            </a:r>
            <a:r>
              <a:rPr lang="ja-JP" altLang="en-US" sz="2200" b="0" i="0" dirty="0">
                <a:solidFill>
                  <a:srgbClr val="222222"/>
                </a:solidFill>
                <a:effectLst/>
              </a:rPr>
              <a:t>年度からは</a:t>
            </a:r>
            <a:r>
              <a:rPr lang="en-US" altLang="ja-JP" sz="2200" b="0" i="0" dirty="0">
                <a:solidFill>
                  <a:srgbClr val="222222"/>
                </a:solidFill>
                <a:effectLst/>
              </a:rPr>
              <a:t>EPUB 3</a:t>
            </a:r>
            <a:r>
              <a:rPr lang="ja-JP" altLang="en-US" sz="2200" b="0" i="0" dirty="0">
                <a:solidFill>
                  <a:srgbClr val="222222"/>
                </a:solidFill>
                <a:effectLst/>
              </a:rPr>
              <a:t>をすべての</a:t>
            </a:r>
            <a:r>
              <a:rPr lang="en-US" altLang="ja-JP" sz="2200" b="0" i="0" dirty="0">
                <a:solidFill>
                  <a:srgbClr val="222222"/>
                </a:solidFill>
                <a:effectLst/>
              </a:rPr>
              <a:t>DAISY</a:t>
            </a:r>
            <a:r>
              <a:rPr lang="ja-JP" altLang="en-US" sz="2200" b="0" i="0" dirty="0">
                <a:solidFill>
                  <a:srgbClr val="222222"/>
                </a:solidFill>
                <a:effectLst/>
              </a:rPr>
              <a:t>教科書</a:t>
            </a:r>
            <a:br>
              <a:rPr lang="en-US" altLang="ja-JP" sz="2200" b="0" i="0" dirty="0">
                <a:solidFill>
                  <a:srgbClr val="222222"/>
                </a:solidFill>
                <a:effectLst/>
              </a:rPr>
            </a:br>
            <a:r>
              <a:rPr lang="ja-JP" altLang="en-US" sz="2200" b="0" i="0" dirty="0">
                <a:solidFill>
                  <a:srgbClr val="222222"/>
                </a:solidFill>
                <a:effectLst/>
              </a:rPr>
              <a:t>で採用した</a:t>
            </a:r>
            <a:r>
              <a:rPr lang="ja-JP" altLang="en-US" sz="2200" dirty="0"/>
              <a:t>。 </a:t>
            </a:r>
            <a:r>
              <a:rPr lang="ja-JP" altLang="en-US" sz="2200" b="0" i="0" dirty="0">
                <a:solidFill>
                  <a:srgbClr val="222222"/>
                </a:solidFill>
                <a:effectLst/>
              </a:rPr>
              <a:t>​</a:t>
            </a:r>
            <a:endParaRPr lang="en-US" altLang="ja-JP" sz="2200" b="0" i="0" dirty="0">
              <a:solidFill>
                <a:srgbClr val="222222"/>
              </a:solidFill>
              <a:effectLst/>
            </a:endParaRPr>
          </a:p>
          <a:p>
            <a:pPr>
              <a:lnSpc>
                <a:spcPct val="150000"/>
              </a:lnSpc>
            </a:pPr>
            <a:r>
              <a:rPr lang="en-US" altLang="ja-JP" sz="2200" b="0" i="0" dirty="0">
                <a:solidFill>
                  <a:srgbClr val="222222"/>
                </a:solidFill>
                <a:effectLst/>
              </a:rPr>
              <a:t>2021</a:t>
            </a:r>
            <a:r>
              <a:rPr lang="ja-JP" altLang="en-US" sz="2200" b="0" i="0" dirty="0">
                <a:solidFill>
                  <a:srgbClr val="222222"/>
                </a:solidFill>
                <a:effectLst/>
              </a:rPr>
              <a:t>年度の利用者数は</a:t>
            </a:r>
            <a:r>
              <a:rPr lang="en-US" altLang="ja-JP" sz="2200" b="0" i="0" dirty="0">
                <a:solidFill>
                  <a:srgbClr val="222222"/>
                </a:solidFill>
                <a:effectLst/>
              </a:rPr>
              <a:t>15,059</a:t>
            </a:r>
            <a:r>
              <a:rPr lang="ja-JP" altLang="en-US" sz="2200" b="0" i="0" dirty="0">
                <a:solidFill>
                  <a:srgbClr val="222222"/>
                </a:solidFill>
                <a:effectLst/>
              </a:rPr>
              <a:t>名</a:t>
            </a:r>
            <a:r>
              <a:rPr lang="ja-JP" altLang="en-US" sz="2200" dirty="0"/>
              <a:t>。</a:t>
            </a:r>
            <a:endParaRPr lang="en-US" altLang="ja-JP" sz="2200" dirty="0"/>
          </a:p>
          <a:p>
            <a:pPr marL="0" indent="0" algn="r">
              <a:lnSpc>
                <a:spcPct val="150000"/>
              </a:lnSpc>
              <a:buNone/>
            </a:pPr>
            <a:endParaRPr kumimoji="1" lang="en-US" altLang="ja-JP" sz="1800" b="0" i="0" kern="1200" dirty="0">
              <a:solidFill>
                <a:schemeClr val="tx1"/>
              </a:solidFill>
              <a:effectLst/>
            </a:endParaRPr>
          </a:p>
          <a:p>
            <a:pPr marL="0" indent="0" algn="r">
              <a:lnSpc>
                <a:spcPct val="150000"/>
              </a:lnSpc>
              <a:buNone/>
            </a:pPr>
            <a:r>
              <a:rPr kumimoji="1" lang="en-US" altLang="ja-JP" sz="1800" b="0" i="0" kern="1200" dirty="0">
                <a:solidFill>
                  <a:schemeClr val="tx1"/>
                </a:solidFill>
                <a:effectLst/>
              </a:rPr>
              <a:t>DAISY</a:t>
            </a:r>
            <a:r>
              <a:rPr kumimoji="1" lang="ja-JP" altLang="en-US" sz="1800" b="0" i="0" kern="1200" dirty="0">
                <a:solidFill>
                  <a:schemeClr val="tx1"/>
                </a:solidFill>
                <a:effectLst/>
              </a:rPr>
              <a:t>教科書は、発達障害等により、通常の検定教科書を使う</a:t>
            </a:r>
            <a:br>
              <a:rPr kumimoji="1" lang="en-US" altLang="ja-JP" sz="1800" b="0" i="0" kern="1200" dirty="0">
                <a:solidFill>
                  <a:schemeClr val="tx1"/>
                </a:solidFill>
                <a:effectLst/>
              </a:rPr>
            </a:br>
            <a:r>
              <a:rPr kumimoji="1" lang="ja-JP" altLang="en-US" sz="1800" b="0" i="0" kern="1200" dirty="0">
                <a:solidFill>
                  <a:schemeClr val="tx1"/>
                </a:solidFill>
                <a:effectLst/>
              </a:rPr>
              <a:t>ことが困難な児童生徒向けに提供されている音声教材の一つ</a:t>
            </a:r>
            <a:br>
              <a:rPr kumimoji="1" lang="en-US" altLang="ja-JP" sz="1800" b="0" i="0" kern="1200" dirty="0">
                <a:solidFill>
                  <a:schemeClr val="tx1"/>
                </a:solidFill>
                <a:effectLst/>
              </a:rPr>
            </a:br>
            <a:r>
              <a:rPr kumimoji="1" lang="ja-JP" altLang="en-US" sz="1800" b="0" i="0" kern="1200" dirty="0">
                <a:solidFill>
                  <a:schemeClr val="tx1"/>
                </a:solidFill>
                <a:effectLst/>
              </a:rPr>
              <a:t>（</a:t>
            </a:r>
            <a:r>
              <a:rPr kumimoji="1" lang="ja-JP" altLang="en-US" sz="1800" b="0" i="0" kern="1200" dirty="0">
                <a:solidFill>
                  <a:schemeClr val="tx1"/>
                </a:solidFill>
                <a:effectLst/>
                <a:hlinkClick r:id="rId2"/>
              </a:rPr>
              <a:t>文部科学省「音声教材の効率的な制作方法等の在り方に関する調査研究」事業</a:t>
            </a:r>
            <a:r>
              <a:rPr kumimoji="1" lang="ja-JP" altLang="en-US" sz="1800" b="0" i="0" kern="1200" dirty="0">
                <a:solidFill>
                  <a:schemeClr val="tx1"/>
                </a:solidFill>
                <a:effectLst/>
              </a:rPr>
              <a:t>）</a:t>
            </a:r>
            <a:endParaRPr kumimoji="1" lang="ja-JP" altLang="en-US" sz="1800" dirty="0"/>
          </a:p>
        </p:txBody>
      </p:sp>
      <p:pic>
        <p:nvPicPr>
          <p:cNvPr id="1026" name="Picture 2" descr="教科書のイラスト（中高5教科セット）">
            <a:extLst>
              <a:ext uri="{FF2B5EF4-FFF2-40B4-BE49-F238E27FC236}">
                <a16:creationId xmlns:a16="http://schemas.microsoft.com/office/drawing/2014/main" id="{8CDFD776-496A-236B-E9A7-516E8B3AAA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0064" y="2778974"/>
            <a:ext cx="3721917" cy="2255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62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A86802-EC1D-DEBE-29D1-9290B26EBE1B}"/>
              </a:ext>
            </a:extLst>
          </p:cNvPr>
          <p:cNvSpPr>
            <a:spLocks noGrp="1"/>
          </p:cNvSpPr>
          <p:nvPr>
            <p:ph type="title"/>
          </p:nvPr>
        </p:nvSpPr>
        <p:spPr/>
        <p:txBody>
          <a:bodyPr>
            <a:normAutofit/>
          </a:bodyPr>
          <a:lstStyle/>
          <a:p>
            <a:pPr algn="ctr"/>
            <a:r>
              <a:rPr kumimoji="1" lang="ja-JP" altLang="en-US" sz="4000" dirty="0">
                <a:latin typeface="ＭＳ Ｐゴシック" panose="020B0600070205080204" pitchFamily="50" charset="-128"/>
                <a:ea typeface="ＭＳ Ｐゴシック" panose="020B0600070205080204" pitchFamily="50" charset="-128"/>
              </a:rPr>
              <a:t>そして今、</a:t>
            </a:r>
            <a:r>
              <a:rPr kumimoji="1" lang="en-US" altLang="ja-JP" sz="4000" dirty="0">
                <a:latin typeface="ＭＳ Ｐゴシック" panose="020B0600070205080204" pitchFamily="50" charset="-128"/>
                <a:ea typeface="ＭＳ Ｐゴシック" panose="020B0600070205080204" pitchFamily="50" charset="-128"/>
              </a:rPr>
              <a:t>EPUB</a:t>
            </a:r>
            <a:r>
              <a:rPr kumimoji="1" lang="ja-JP" altLang="en-US" sz="4000" dirty="0">
                <a:latin typeface="ＭＳ Ｐゴシック" panose="020B0600070205080204" pitchFamily="50" charset="-128"/>
                <a:ea typeface="ＭＳ Ｐゴシック" panose="020B0600070205080204" pitchFamily="50" charset="-128"/>
              </a:rPr>
              <a:t>アクセシビリティの</a:t>
            </a:r>
            <a:r>
              <a:rPr kumimoji="1" lang="en-US" altLang="ja-JP" sz="4000" dirty="0">
                <a:latin typeface="ＭＳ Ｐゴシック" panose="020B0600070205080204" pitchFamily="50" charset="-128"/>
                <a:ea typeface="ＭＳ Ｐゴシック" panose="020B0600070205080204" pitchFamily="50" charset="-128"/>
              </a:rPr>
              <a:t>JIS</a:t>
            </a:r>
            <a:r>
              <a:rPr kumimoji="1" lang="ja-JP" altLang="en-US" sz="4000" dirty="0">
                <a:latin typeface="ＭＳ Ｐゴシック" panose="020B0600070205080204" pitchFamily="50" charset="-128"/>
                <a:ea typeface="ＭＳ Ｐゴシック" panose="020B0600070205080204" pitchFamily="50" charset="-128"/>
              </a:rPr>
              <a:t>化達成</a:t>
            </a:r>
          </a:p>
        </p:txBody>
      </p:sp>
      <p:sp>
        <p:nvSpPr>
          <p:cNvPr id="3" name="コンテンツ プレースホルダー 2">
            <a:extLst>
              <a:ext uri="{FF2B5EF4-FFF2-40B4-BE49-F238E27FC236}">
                <a16:creationId xmlns:a16="http://schemas.microsoft.com/office/drawing/2014/main" id="{46B04A7E-7539-B450-F253-A32B26C00A08}"/>
              </a:ext>
            </a:extLst>
          </p:cNvPr>
          <p:cNvSpPr>
            <a:spLocks noGrp="1"/>
          </p:cNvSpPr>
          <p:nvPr>
            <p:ph idx="1"/>
          </p:nvPr>
        </p:nvSpPr>
        <p:spPr>
          <a:xfrm>
            <a:off x="838200" y="3083441"/>
            <a:ext cx="10515600" cy="3093521"/>
          </a:xfrm>
        </p:spPr>
        <p:txBody>
          <a:bodyPr/>
          <a:lstStyle/>
          <a:p>
            <a:pPr algn="ctr"/>
            <a:r>
              <a:rPr kumimoji="1" lang="ja-JP" altLang="en-US" sz="4000" dirty="0"/>
              <a:t>国際化と日本における実装が課題</a:t>
            </a:r>
            <a:endParaRPr kumimoji="1" lang="en-US" altLang="ja-JP" sz="4000" dirty="0"/>
          </a:p>
          <a:p>
            <a:pPr marL="0" indent="0">
              <a:buNone/>
            </a:pPr>
            <a:endParaRPr kumimoji="1" lang="ja-JP" altLang="en-US" dirty="0"/>
          </a:p>
        </p:txBody>
      </p:sp>
    </p:spTree>
    <p:extLst>
      <p:ext uri="{BB962C8B-B14F-4D97-AF65-F5344CB8AC3E}">
        <p14:creationId xmlns:p14="http://schemas.microsoft.com/office/powerpoint/2010/main" val="2596962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7" name="Rectangle 209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21530490-5EA2-9183-71C9-05B6AEC2E14D}"/>
              </a:ext>
            </a:extLst>
          </p:cNvPr>
          <p:cNvSpPr>
            <a:spLocks noGrp="1"/>
          </p:cNvSpPr>
          <p:nvPr>
            <p:ph type="title"/>
          </p:nvPr>
        </p:nvSpPr>
        <p:spPr>
          <a:xfrm>
            <a:off x="838200" y="365125"/>
            <a:ext cx="10515600" cy="1330535"/>
          </a:xfrm>
        </p:spPr>
        <p:txBody>
          <a:bodyPr>
            <a:normAutofit/>
          </a:bodyPr>
          <a:lstStyle/>
          <a:p>
            <a:r>
              <a:rPr kumimoji="1" lang="ja-JP" altLang="en-US" sz="4200" dirty="0"/>
              <a:t>日本</a:t>
            </a:r>
            <a:r>
              <a:rPr kumimoji="1" lang="en-US" altLang="ja-JP" sz="4200" dirty="0"/>
              <a:t>DAISY</a:t>
            </a:r>
            <a:r>
              <a:rPr kumimoji="1" lang="ja-JP" altLang="en-US" sz="4200" dirty="0"/>
              <a:t>コンソーシアムと国際</a:t>
            </a:r>
            <a:r>
              <a:rPr lang="en-US" altLang="ja-JP" sz="4200" dirty="0"/>
              <a:t>DAISY</a:t>
            </a:r>
            <a:r>
              <a:rPr lang="ja-JP" altLang="en-US" sz="4200" dirty="0"/>
              <a:t>コンソーシアムの関係</a:t>
            </a:r>
            <a:endParaRPr kumimoji="1" lang="ja-JP" altLang="en-US" sz="4200" dirty="0"/>
          </a:p>
        </p:txBody>
      </p:sp>
      <p:sp>
        <p:nvSpPr>
          <p:cNvPr id="209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65C58A99-A3A6-B379-9A3E-2C341061344D}"/>
              </a:ext>
            </a:extLst>
          </p:cNvPr>
          <p:cNvSpPr>
            <a:spLocks noGrp="1"/>
          </p:cNvSpPr>
          <p:nvPr>
            <p:ph idx="1"/>
          </p:nvPr>
        </p:nvSpPr>
        <p:spPr>
          <a:xfrm>
            <a:off x="1047428" y="2567174"/>
            <a:ext cx="6435305" cy="3573654"/>
          </a:xfrm>
        </p:spPr>
        <p:txBody>
          <a:bodyPr>
            <a:normAutofit/>
          </a:bodyPr>
          <a:lstStyle/>
          <a:p>
            <a:pPr>
              <a:lnSpc>
                <a:spcPct val="150000"/>
              </a:lnSpc>
            </a:pPr>
            <a:r>
              <a:rPr lang="ja-JP" altLang="en-US" sz="2200" dirty="0"/>
              <a:t>日本</a:t>
            </a:r>
            <a:r>
              <a:rPr lang="en-US" altLang="ja-JP" sz="2200" dirty="0"/>
              <a:t>DAISY</a:t>
            </a:r>
            <a:r>
              <a:rPr lang="ja-JP" altLang="en-US" sz="2200" dirty="0"/>
              <a:t>コンソーシアムは国際</a:t>
            </a:r>
            <a:r>
              <a:rPr lang="en-US" altLang="ja-JP" sz="2200" dirty="0"/>
              <a:t>DAISY</a:t>
            </a:r>
            <a:r>
              <a:rPr lang="ja-JP" altLang="en-US" sz="2200" dirty="0"/>
              <a:t>コンソーシアムに約</a:t>
            </a:r>
            <a:r>
              <a:rPr lang="en-US" altLang="ja-JP" sz="2200" dirty="0"/>
              <a:t>400</a:t>
            </a:r>
            <a:r>
              <a:rPr lang="ja-JP" altLang="en-US" sz="2200" dirty="0"/>
              <a:t>万円の年会費を払っている。</a:t>
            </a:r>
            <a:endParaRPr lang="en-US" altLang="ja-JP" sz="2200" dirty="0">
              <a:ea typeface="游ゴシック"/>
            </a:endParaRPr>
          </a:p>
          <a:p>
            <a:pPr marL="457200" lvl="1" indent="0">
              <a:lnSpc>
                <a:spcPct val="150000"/>
              </a:lnSpc>
              <a:buNone/>
            </a:pPr>
            <a:endParaRPr lang="ja-JP" altLang="en-US" sz="2200" dirty="0">
              <a:ea typeface="游ゴシック"/>
            </a:endParaRPr>
          </a:p>
          <a:p>
            <a:pPr>
              <a:lnSpc>
                <a:spcPct val="150000"/>
              </a:lnSpc>
            </a:pPr>
            <a:r>
              <a:rPr lang="en-US" altLang="ja-JP" sz="2200" dirty="0"/>
              <a:t>DAISY</a:t>
            </a:r>
            <a:r>
              <a:rPr lang="ja-JP" altLang="en-US" sz="2200" dirty="0"/>
              <a:t>コンソーシアムは集めた会費でスタッフを雇用している：</a:t>
            </a:r>
            <a:r>
              <a:rPr lang="en-US" altLang="ja-JP" sz="2200" dirty="0">
                <a:ea typeface="游ゴシック"/>
              </a:rPr>
              <a:t>W3C</a:t>
            </a:r>
            <a:r>
              <a:rPr lang="ja-JP" altLang="en-US" sz="2200" dirty="0">
                <a:ea typeface="游ゴシック"/>
              </a:rPr>
              <a:t>で活動している</a:t>
            </a:r>
            <a:r>
              <a:rPr lang="en-US" altLang="ja-JP" sz="2200" dirty="0">
                <a:ea typeface="游ゴシック"/>
              </a:rPr>
              <a:t>George </a:t>
            </a:r>
            <a:r>
              <a:rPr lang="en-US" altLang="ja-JP" sz="2200" dirty="0" err="1">
                <a:ea typeface="游ゴシック"/>
              </a:rPr>
              <a:t>Kersher</a:t>
            </a:r>
            <a:r>
              <a:rPr lang="en-US" altLang="ja-JP" sz="2200" dirty="0">
                <a:ea typeface="游ゴシック"/>
              </a:rPr>
              <a:t>, </a:t>
            </a:r>
            <a:r>
              <a:rPr lang="en-US" altLang="ja-JP" sz="2200" dirty="0" err="1">
                <a:ea typeface="游ゴシック"/>
              </a:rPr>
              <a:t>Avneesh</a:t>
            </a:r>
            <a:r>
              <a:rPr lang="en-US" altLang="ja-JP" sz="2200" dirty="0">
                <a:ea typeface="游ゴシック"/>
              </a:rPr>
              <a:t> Singh, Matt </a:t>
            </a:r>
            <a:r>
              <a:rPr lang="en-US" altLang="ja-JP" sz="2200" dirty="0" err="1">
                <a:ea typeface="游ゴシック"/>
              </a:rPr>
              <a:t>Garrish</a:t>
            </a:r>
            <a:r>
              <a:rPr lang="ja-JP" altLang="en-US" sz="2200" dirty="0">
                <a:ea typeface="游ゴシック"/>
              </a:rPr>
              <a:t>など</a:t>
            </a:r>
          </a:p>
        </p:txBody>
      </p:sp>
      <p:graphicFrame>
        <p:nvGraphicFramePr>
          <p:cNvPr id="4" name="図表 3">
            <a:extLst>
              <a:ext uri="{FF2B5EF4-FFF2-40B4-BE49-F238E27FC236}">
                <a16:creationId xmlns:a16="http://schemas.microsoft.com/office/drawing/2014/main" id="{3C58DF42-3698-2052-93B6-70A2F8129F0E}"/>
              </a:ext>
            </a:extLst>
          </p:cNvPr>
          <p:cNvGraphicFramePr/>
          <p:nvPr>
            <p:extLst>
              <p:ext uri="{D42A27DB-BD31-4B8C-83A1-F6EECF244321}">
                <p14:modId xmlns:p14="http://schemas.microsoft.com/office/powerpoint/2010/main" val="238757246"/>
              </p:ext>
            </p:extLst>
          </p:nvPr>
        </p:nvGraphicFramePr>
        <p:xfrm>
          <a:off x="8039393" y="2732074"/>
          <a:ext cx="3664607" cy="2848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603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56309"/>
          </a:xfrm>
        </p:spPr>
        <p:txBody>
          <a:bodyPr/>
          <a:lstStyle/>
          <a:p>
            <a:r>
              <a:rPr kumimoji="1" lang="ja-JP" altLang="en-US" dirty="0"/>
              <a:t>日本</a:t>
            </a:r>
            <a:r>
              <a:rPr kumimoji="1" lang="en-US" altLang="ja-JP" dirty="0"/>
              <a:t>DAISY</a:t>
            </a:r>
            <a:r>
              <a:rPr kumimoji="1" lang="ja-JP" altLang="en-US" dirty="0"/>
              <a:t>コンソーシアムの構成</a:t>
            </a:r>
          </a:p>
        </p:txBody>
      </p:sp>
      <p:sp>
        <p:nvSpPr>
          <p:cNvPr id="3" name="コンテンツ プレースホルダー 2"/>
          <p:cNvSpPr>
            <a:spLocks noGrp="1"/>
          </p:cNvSpPr>
          <p:nvPr>
            <p:ph idx="1"/>
          </p:nvPr>
        </p:nvSpPr>
        <p:spPr>
          <a:xfrm>
            <a:off x="465827" y="1414732"/>
            <a:ext cx="9040482" cy="5175849"/>
          </a:xfrm>
        </p:spPr>
        <p:txBody>
          <a:bodyPr>
            <a:normAutofit fontScale="92500" lnSpcReduction="10000"/>
          </a:bodyPr>
          <a:lstStyle/>
          <a:p>
            <a:pPr marL="0" indent="0">
              <a:buNone/>
            </a:pPr>
            <a:r>
              <a:rPr lang="ja-JP" altLang="en-US" dirty="0"/>
              <a:t>●正会員</a:t>
            </a:r>
          </a:p>
          <a:p>
            <a:pPr marL="457200" lvl="1" indent="0">
              <a:buNone/>
            </a:pPr>
            <a:r>
              <a:rPr lang="ja-JP" altLang="en-US" dirty="0"/>
              <a:t>　慶應義塾大学</a:t>
            </a:r>
            <a:r>
              <a:rPr lang="en-US" altLang="ja-JP" dirty="0"/>
              <a:t>SFC</a:t>
            </a:r>
            <a:r>
              <a:rPr lang="ja-JP" altLang="en-US" dirty="0"/>
              <a:t>研究所　アドバンスド・パブリッシング・ラボ</a:t>
            </a:r>
          </a:p>
          <a:p>
            <a:pPr marL="457200" lvl="1" indent="0">
              <a:buNone/>
            </a:pPr>
            <a:r>
              <a:rPr lang="ja-JP" altLang="en-US" dirty="0"/>
              <a:t>　公益財団法人日本障害者リハビリテーション協会</a:t>
            </a:r>
          </a:p>
          <a:p>
            <a:pPr marL="457200" lvl="1" indent="0">
              <a:buNone/>
            </a:pPr>
            <a:r>
              <a:rPr lang="ja-JP" altLang="en-US" dirty="0"/>
              <a:t>　社会福祉法人日本ライトハウス情報文化センター</a:t>
            </a:r>
          </a:p>
          <a:p>
            <a:pPr marL="457200" lvl="1" indent="0">
              <a:buNone/>
            </a:pPr>
            <a:r>
              <a:rPr lang="ja-JP" altLang="en-US" dirty="0"/>
              <a:t>　特定非営利活動法人　支援技術開発機構</a:t>
            </a:r>
          </a:p>
          <a:p>
            <a:pPr marL="457200" lvl="1" indent="0">
              <a:buNone/>
            </a:pPr>
            <a:r>
              <a:rPr lang="ja-JP" altLang="en-US" dirty="0"/>
              <a:t>　特定非営利活動法人　全国視覚障害者情報提供施設協会</a:t>
            </a:r>
          </a:p>
          <a:p>
            <a:pPr marL="0" indent="0">
              <a:buNone/>
            </a:pPr>
            <a:r>
              <a:rPr lang="ja-JP" altLang="en-US" dirty="0"/>
              <a:t>●準会員</a:t>
            </a:r>
          </a:p>
          <a:p>
            <a:pPr marL="457200" lvl="1" indent="0">
              <a:buNone/>
            </a:pPr>
            <a:r>
              <a:rPr lang="ja-JP" altLang="en-US" dirty="0"/>
              <a:t>　</a:t>
            </a:r>
            <a:r>
              <a:rPr lang="en-US" altLang="ja-JP" dirty="0"/>
              <a:t>NPO</a:t>
            </a:r>
            <a:r>
              <a:rPr lang="ja-JP" altLang="en-US" dirty="0"/>
              <a:t>法人　</a:t>
            </a:r>
            <a:r>
              <a:rPr lang="en-US" altLang="ja-JP" dirty="0" err="1"/>
              <a:t>NaD</a:t>
            </a:r>
            <a:endParaRPr lang="en-US" altLang="ja-JP" dirty="0"/>
          </a:p>
          <a:p>
            <a:pPr marL="0" indent="0">
              <a:buNone/>
            </a:pPr>
            <a:r>
              <a:rPr lang="en-US" altLang="ja-JP" dirty="0"/>
              <a:t>●</a:t>
            </a:r>
            <a:r>
              <a:rPr lang="ja-JP" altLang="en-US" dirty="0"/>
              <a:t>賛助会員</a:t>
            </a:r>
          </a:p>
          <a:p>
            <a:pPr marL="457200" lvl="1" indent="0">
              <a:buNone/>
            </a:pPr>
            <a:r>
              <a:rPr lang="ja-JP" altLang="en-US" dirty="0"/>
              <a:t>　</a:t>
            </a:r>
            <a:r>
              <a:rPr lang="en-US" altLang="ja-JP" dirty="0"/>
              <a:t>ICT CONNECT 21</a:t>
            </a:r>
          </a:p>
          <a:p>
            <a:pPr marL="457200" lvl="1" indent="0">
              <a:buNone/>
            </a:pPr>
            <a:r>
              <a:rPr lang="ja-JP" altLang="en-US" dirty="0"/>
              <a:t>　ケージーエス株式会社</a:t>
            </a:r>
          </a:p>
          <a:p>
            <a:pPr marL="457200" lvl="1" indent="0">
              <a:buNone/>
            </a:pPr>
            <a:r>
              <a:rPr lang="ja-JP" altLang="en-US" dirty="0"/>
              <a:t>　有限会社サイパック</a:t>
            </a:r>
          </a:p>
          <a:p>
            <a:pPr marL="457200" lvl="1" indent="0">
              <a:buNone/>
            </a:pPr>
            <a:r>
              <a:rPr lang="ja-JP" altLang="en-US" dirty="0"/>
              <a:t>　株式会社</a:t>
            </a:r>
            <a:r>
              <a:rPr lang="en-US" altLang="ja-JP" dirty="0" err="1"/>
              <a:t>Lentrance</a:t>
            </a:r>
            <a:endParaRPr lang="en-US" altLang="ja-JP" dirty="0"/>
          </a:p>
          <a:p>
            <a:pPr marL="457200" lvl="1" indent="0">
              <a:buNone/>
            </a:pPr>
            <a:r>
              <a:rPr lang="ja-JP" altLang="en-US" dirty="0"/>
              <a:t>　ネイチャーインクルーシブ合同会社</a:t>
            </a:r>
            <a:endParaRPr kumimoji="1" lang="ja-JP" altLang="en-US" dirty="0"/>
          </a:p>
        </p:txBody>
      </p:sp>
      <p:sp>
        <p:nvSpPr>
          <p:cNvPr id="5" name="テキスト ボックス 4"/>
          <p:cNvSpPr txBox="1"/>
          <p:nvPr/>
        </p:nvSpPr>
        <p:spPr>
          <a:xfrm>
            <a:off x="7651630" y="4304582"/>
            <a:ext cx="2613803" cy="523220"/>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2800" dirty="0"/>
              <a:t>個人会員多数</a:t>
            </a:r>
          </a:p>
        </p:txBody>
      </p:sp>
    </p:spTree>
    <p:extLst>
      <p:ext uri="{BB962C8B-B14F-4D97-AF65-F5344CB8AC3E}">
        <p14:creationId xmlns:p14="http://schemas.microsoft.com/office/powerpoint/2010/main" val="391910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26D14-3E2A-E406-3CCA-D9B5056392FC}"/>
              </a:ext>
            </a:extLst>
          </p:cNvPr>
          <p:cNvSpPr>
            <a:spLocks noGrp="1"/>
          </p:cNvSpPr>
          <p:nvPr>
            <p:ph type="title"/>
          </p:nvPr>
        </p:nvSpPr>
        <p:spPr>
          <a:xfrm>
            <a:off x="838200" y="360474"/>
            <a:ext cx="10515600" cy="1053656"/>
          </a:xfrm>
        </p:spPr>
        <p:txBody>
          <a:bodyPr>
            <a:noAutofit/>
          </a:bodyPr>
          <a:lstStyle/>
          <a:p>
            <a:pPr algn="ctr"/>
            <a:r>
              <a:rPr kumimoji="1" lang="ja-JP" altLang="en-US" sz="4000" dirty="0">
                <a:latin typeface="ＭＳ Ｐゴシック" panose="020B0600070205080204" pitchFamily="50" charset="-128"/>
                <a:ea typeface="ＭＳ Ｐゴシック" panose="020B0600070205080204" pitchFamily="50" charset="-128"/>
              </a:rPr>
              <a:t>国際標準規格としての</a:t>
            </a:r>
            <a:r>
              <a:rPr kumimoji="1" lang="en-US" altLang="ja-JP" sz="4000" dirty="0">
                <a:latin typeface="ＭＳ Ｐゴシック" panose="020B0600070205080204" pitchFamily="50" charset="-128"/>
                <a:ea typeface="ＭＳ Ｐゴシック" panose="020B0600070205080204" pitchFamily="50" charset="-128"/>
              </a:rPr>
              <a:t>DAISY</a:t>
            </a:r>
            <a:r>
              <a:rPr kumimoji="1" lang="ja-JP" altLang="en-US" sz="4000" dirty="0">
                <a:latin typeface="ＭＳ Ｐゴシック" panose="020B0600070205080204" pitchFamily="50" charset="-128"/>
                <a:ea typeface="ＭＳ Ｐゴシック" panose="020B0600070205080204" pitchFamily="50" charset="-128"/>
              </a:rPr>
              <a:t>が生まれるまで　１</a:t>
            </a:r>
          </a:p>
        </p:txBody>
      </p:sp>
      <p:sp>
        <p:nvSpPr>
          <p:cNvPr id="3" name="コンテンツ プレースホルダー 2">
            <a:extLst>
              <a:ext uri="{FF2B5EF4-FFF2-40B4-BE49-F238E27FC236}">
                <a16:creationId xmlns:a16="http://schemas.microsoft.com/office/drawing/2014/main" id="{DBB11449-69A9-55AA-D8A9-BFAD2963577A}"/>
              </a:ext>
            </a:extLst>
          </p:cNvPr>
          <p:cNvSpPr>
            <a:spLocks noGrp="1"/>
          </p:cNvSpPr>
          <p:nvPr>
            <p:ph idx="1"/>
          </p:nvPr>
        </p:nvSpPr>
        <p:spPr>
          <a:xfrm>
            <a:off x="659218" y="1765005"/>
            <a:ext cx="11004697" cy="4837814"/>
          </a:xfrm>
        </p:spPr>
        <p:txBody>
          <a:bodyPr>
            <a:normAutofit/>
          </a:bodyPr>
          <a:lstStyle/>
          <a:p>
            <a:pPr>
              <a:lnSpc>
                <a:spcPct val="120000"/>
              </a:lnSpc>
              <a:spcBef>
                <a:spcPts val="0"/>
              </a:spcBef>
              <a:spcAft>
                <a:spcPts val="600"/>
              </a:spcAft>
            </a:pPr>
            <a:r>
              <a:rPr lang="ja-JP" altLang="en-US" sz="3600" dirty="0"/>
              <a:t>アナログ時代の</a:t>
            </a:r>
            <a:r>
              <a:rPr kumimoji="1" lang="ja-JP" altLang="en-US" sz="3600" dirty="0"/>
              <a:t>視覚障害者の読書：点字、写本および録音図書（オープンリール＝＞カセットテープ）</a:t>
            </a:r>
            <a:endParaRPr kumimoji="1" lang="en-US" altLang="ja-JP" sz="3600" dirty="0"/>
          </a:p>
          <a:p>
            <a:pPr>
              <a:lnSpc>
                <a:spcPct val="120000"/>
              </a:lnSpc>
              <a:spcBef>
                <a:spcPts val="0"/>
              </a:spcBef>
              <a:spcAft>
                <a:spcPts val="600"/>
              </a:spcAft>
            </a:pPr>
            <a:r>
              <a:rPr lang="ja-JP" altLang="en-US" sz="3600" dirty="0"/>
              <a:t>ボランティア頼りによる極端な</a:t>
            </a:r>
            <a:r>
              <a:rPr kumimoji="1" lang="ja-JP" altLang="en-US" sz="3600" dirty="0"/>
              <a:t>情報アクセシビリティ格差</a:t>
            </a:r>
            <a:endParaRPr kumimoji="1" lang="en-US" altLang="ja-JP" sz="3600" dirty="0"/>
          </a:p>
          <a:p>
            <a:pPr>
              <a:lnSpc>
                <a:spcPct val="120000"/>
              </a:lnSpc>
              <a:spcBef>
                <a:spcPts val="0"/>
              </a:spcBef>
              <a:spcAft>
                <a:spcPts val="600"/>
              </a:spcAft>
            </a:pPr>
            <a:r>
              <a:rPr lang="ja-JP" altLang="en-US" sz="3600" dirty="0"/>
              <a:t>教育機会および就業機会が補償されず、三療以外による視覚障害者の経済的自立は極端に困難</a:t>
            </a:r>
            <a:endParaRPr kumimoji="1" lang="en-US" altLang="ja-JP" sz="3600" dirty="0"/>
          </a:p>
        </p:txBody>
      </p:sp>
    </p:spTree>
    <p:extLst>
      <p:ext uri="{BB962C8B-B14F-4D97-AF65-F5344CB8AC3E}">
        <p14:creationId xmlns:p14="http://schemas.microsoft.com/office/powerpoint/2010/main" val="330261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26D14-3E2A-E406-3CCA-D9B5056392FC}"/>
              </a:ext>
            </a:extLst>
          </p:cNvPr>
          <p:cNvSpPr>
            <a:spLocks noGrp="1"/>
          </p:cNvSpPr>
          <p:nvPr>
            <p:ph type="title"/>
          </p:nvPr>
        </p:nvSpPr>
        <p:spPr>
          <a:xfrm>
            <a:off x="668079" y="870837"/>
            <a:ext cx="10515600" cy="511174"/>
          </a:xfrm>
        </p:spPr>
        <p:txBody>
          <a:bodyPr>
            <a:noAutofit/>
          </a:bodyPr>
          <a:lstStyle/>
          <a:p>
            <a:pPr algn="ctr"/>
            <a:r>
              <a:rPr kumimoji="1" lang="ja-JP" altLang="en-US" sz="4000" dirty="0">
                <a:latin typeface="ＭＳ Ｐゴシック" panose="020B0600070205080204" pitchFamily="50" charset="-128"/>
                <a:ea typeface="ＭＳ Ｐゴシック" panose="020B0600070205080204" pitchFamily="50" charset="-128"/>
              </a:rPr>
              <a:t>国際標準規格としての</a:t>
            </a:r>
            <a:r>
              <a:rPr kumimoji="1" lang="en-US" altLang="ja-JP" sz="4000" dirty="0">
                <a:latin typeface="ＭＳ Ｐゴシック" panose="020B0600070205080204" pitchFamily="50" charset="-128"/>
                <a:ea typeface="ＭＳ Ｐゴシック" panose="020B0600070205080204" pitchFamily="50" charset="-128"/>
              </a:rPr>
              <a:t>DAISY</a:t>
            </a:r>
            <a:r>
              <a:rPr kumimoji="1" lang="ja-JP" altLang="en-US" sz="4000" dirty="0">
                <a:latin typeface="ＭＳ Ｐゴシック" panose="020B0600070205080204" pitchFamily="50" charset="-128"/>
                <a:ea typeface="ＭＳ Ｐゴシック" panose="020B0600070205080204" pitchFamily="50" charset="-128"/>
              </a:rPr>
              <a:t>が生まれるまで　２</a:t>
            </a:r>
          </a:p>
        </p:txBody>
      </p:sp>
      <p:sp>
        <p:nvSpPr>
          <p:cNvPr id="3" name="コンテンツ プレースホルダー 2">
            <a:extLst>
              <a:ext uri="{FF2B5EF4-FFF2-40B4-BE49-F238E27FC236}">
                <a16:creationId xmlns:a16="http://schemas.microsoft.com/office/drawing/2014/main" id="{DBB11449-69A9-55AA-D8A9-BFAD2963577A}"/>
              </a:ext>
            </a:extLst>
          </p:cNvPr>
          <p:cNvSpPr>
            <a:spLocks noGrp="1"/>
          </p:cNvSpPr>
          <p:nvPr>
            <p:ph idx="1"/>
          </p:nvPr>
        </p:nvSpPr>
        <p:spPr>
          <a:xfrm>
            <a:off x="1222743" y="2275367"/>
            <a:ext cx="9069573" cy="4274288"/>
          </a:xfrm>
        </p:spPr>
        <p:txBody>
          <a:bodyPr>
            <a:normAutofit/>
          </a:bodyPr>
          <a:lstStyle/>
          <a:p>
            <a:pPr>
              <a:lnSpc>
                <a:spcPct val="120000"/>
              </a:lnSpc>
              <a:spcBef>
                <a:spcPts val="0"/>
              </a:spcBef>
              <a:spcAft>
                <a:spcPts val="600"/>
              </a:spcAft>
            </a:pPr>
            <a:r>
              <a:rPr kumimoji="1" lang="ja-JP" altLang="en-US" dirty="0"/>
              <a:t>世界の先進国に学んで遅れた日本の情報アクセシビリティを改善しようという様々な取り組みが国際障害者年（</a:t>
            </a:r>
            <a:r>
              <a:rPr kumimoji="1" lang="en-US" altLang="ja-JP" dirty="0"/>
              <a:t>1981</a:t>
            </a:r>
            <a:r>
              <a:rPr kumimoji="1" lang="ja-JP" altLang="en-US" dirty="0"/>
              <a:t>）を機に図書館と視覚障害者によって行われた。</a:t>
            </a:r>
            <a:endParaRPr kumimoji="1" lang="en-US" altLang="ja-JP" dirty="0"/>
          </a:p>
        </p:txBody>
      </p:sp>
    </p:spTree>
    <p:extLst>
      <p:ext uri="{BB962C8B-B14F-4D97-AF65-F5344CB8AC3E}">
        <p14:creationId xmlns:p14="http://schemas.microsoft.com/office/powerpoint/2010/main" val="291124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26D14-3E2A-E406-3CCA-D9B5056392FC}"/>
              </a:ext>
            </a:extLst>
          </p:cNvPr>
          <p:cNvSpPr>
            <a:spLocks noGrp="1"/>
          </p:cNvSpPr>
          <p:nvPr>
            <p:ph type="title"/>
          </p:nvPr>
        </p:nvSpPr>
        <p:spPr>
          <a:xfrm>
            <a:off x="838200" y="116147"/>
            <a:ext cx="10515600" cy="511174"/>
          </a:xfrm>
        </p:spPr>
        <p:txBody>
          <a:bodyPr>
            <a:noAutofit/>
          </a:bodyPr>
          <a:lstStyle/>
          <a:p>
            <a:pPr algn="ctr"/>
            <a:r>
              <a:rPr kumimoji="1" lang="ja-JP" altLang="en-US" sz="4000" dirty="0">
                <a:latin typeface="ＭＳ Ｐゴシック" panose="020B0600070205080204" pitchFamily="50" charset="-128"/>
                <a:ea typeface="ＭＳ Ｐゴシック" panose="020B0600070205080204" pitchFamily="50" charset="-128"/>
              </a:rPr>
              <a:t>国際標準規格としての</a:t>
            </a:r>
            <a:r>
              <a:rPr kumimoji="1" lang="en-US" altLang="ja-JP" sz="4000" dirty="0">
                <a:latin typeface="ＭＳ Ｐゴシック" panose="020B0600070205080204" pitchFamily="50" charset="-128"/>
                <a:ea typeface="ＭＳ Ｐゴシック" panose="020B0600070205080204" pitchFamily="50" charset="-128"/>
              </a:rPr>
              <a:t>DAISY</a:t>
            </a:r>
            <a:r>
              <a:rPr kumimoji="1" lang="ja-JP" altLang="en-US" sz="4000" dirty="0">
                <a:latin typeface="ＭＳ Ｐゴシック" panose="020B0600070205080204" pitchFamily="50" charset="-128"/>
                <a:ea typeface="ＭＳ Ｐゴシック" panose="020B0600070205080204" pitchFamily="50" charset="-128"/>
              </a:rPr>
              <a:t>が生まれるまで　３</a:t>
            </a:r>
          </a:p>
        </p:txBody>
      </p:sp>
      <p:pic>
        <p:nvPicPr>
          <p:cNvPr id="7" name="図 6" descr="1980年11月に東大総合図書館で開催された米国の視覚障害者への情報サービス視察団を応援する会の写真。左から、顔が見えている人物のみ：青山東大法学部教授、矢代栄太参議院議員、石川准東大文学部学生、野村茂樹東大法学部学生、河村宏東大総合図書館職員">
            <a:extLst>
              <a:ext uri="{FF2B5EF4-FFF2-40B4-BE49-F238E27FC236}">
                <a16:creationId xmlns:a16="http://schemas.microsoft.com/office/drawing/2014/main" id="{A9981F54-30CC-157E-D0FF-19C089FA4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6753" y="924131"/>
            <a:ext cx="8059479" cy="5804276"/>
          </a:xfrm>
          <a:prstGeom prst="rect">
            <a:avLst/>
          </a:prstGeom>
        </p:spPr>
      </p:pic>
    </p:spTree>
    <p:extLst>
      <p:ext uri="{BB962C8B-B14F-4D97-AF65-F5344CB8AC3E}">
        <p14:creationId xmlns:p14="http://schemas.microsoft.com/office/powerpoint/2010/main" val="1030138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26D14-3E2A-E406-3CCA-D9B5056392FC}"/>
              </a:ext>
            </a:extLst>
          </p:cNvPr>
          <p:cNvSpPr>
            <a:spLocks noGrp="1"/>
          </p:cNvSpPr>
          <p:nvPr>
            <p:ph type="title"/>
          </p:nvPr>
        </p:nvSpPr>
        <p:spPr>
          <a:xfrm>
            <a:off x="742507" y="403004"/>
            <a:ext cx="10515600" cy="511174"/>
          </a:xfrm>
        </p:spPr>
        <p:txBody>
          <a:bodyPr>
            <a:noAutofit/>
          </a:bodyPr>
          <a:lstStyle/>
          <a:p>
            <a:pPr algn="ctr"/>
            <a:r>
              <a:rPr kumimoji="1" lang="ja-JP" altLang="en-US" sz="4000" dirty="0">
                <a:latin typeface="ＭＳ Ｐゴシック" panose="020B0600070205080204" pitchFamily="50" charset="-128"/>
                <a:ea typeface="ＭＳ Ｐゴシック" panose="020B0600070205080204" pitchFamily="50" charset="-128"/>
              </a:rPr>
              <a:t>国際標準規格としての</a:t>
            </a:r>
            <a:r>
              <a:rPr kumimoji="1" lang="en-US" altLang="ja-JP" sz="4000" dirty="0">
                <a:latin typeface="ＭＳ Ｐゴシック" panose="020B0600070205080204" pitchFamily="50" charset="-128"/>
                <a:ea typeface="ＭＳ Ｐゴシック" panose="020B0600070205080204" pitchFamily="50" charset="-128"/>
              </a:rPr>
              <a:t>DAISY</a:t>
            </a:r>
            <a:r>
              <a:rPr kumimoji="1" lang="ja-JP" altLang="en-US" sz="4000" dirty="0">
                <a:latin typeface="ＭＳ Ｐゴシック" panose="020B0600070205080204" pitchFamily="50" charset="-128"/>
                <a:ea typeface="ＭＳ Ｐゴシック" panose="020B0600070205080204" pitchFamily="50" charset="-128"/>
              </a:rPr>
              <a:t>が生まれるまで　</a:t>
            </a:r>
            <a:r>
              <a:rPr kumimoji="1" lang="en-US" altLang="ja-JP" sz="4000" dirty="0">
                <a:latin typeface="ＭＳ Ｐゴシック" panose="020B0600070205080204" pitchFamily="50" charset="-128"/>
                <a:ea typeface="ＭＳ Ｐゴシック" panose="020B0600070205080204" pitchFamily="50" charset="-128"/>
              </a:rPr>
              <a:t>4</a:t>
            </a:r>
            <a:endParaRPr kumimoji="1" lang="ja-JP" altLang="en-US" sz="4000" dirty="0">
              <a:latin typeface="ＭＳ Ｐゴシック" panose="020B0600070205080204" pitchFamily="50" charset="-128"/>
              <a:ea typeface="ＭＳ Ｐゴシック" panose="020B0600070205080204" pitchFamily="50" charset="-128"/>
            </a:endParaRPr>
          </a:p>
        </p:txBody>
      </p:sp>
      <p:pic>
        <p:nvPicPr>
          <p:cNvPr id="7" name="図 6" descr="1981年8月IFLAライプチヒ大会スナップ写真。展示物を見る石川准東大大学院学生とその右で説明をする筆者">
            <a:extLst>
              <a:ext uri="{FF2B5EF4-FFF2-40B4-BE49-F238E27FC236}">
                <a16:creationId xmlns:a16="http://schemas.microsoft.com/office/drawing/2014/main" id="{0213AB3D-31B2-050B-A694-9B68A241C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26" y="1297235"/>
            <a:ext cx="3710904" cy="5362401"/>
          </a:xfrm>
          <a:prstGeom prst="rect">
            <a:avLst/>
          </a:prstGeom>
        </p:spPr>
      </p:pic>
      <p:pic>
        <p:nvPicPr>
          <p:cNvPr id="9" name="図 8" descr="1981年IFLAライプチヒ大会スナップ。正面左から田口瑛子（京都精華大学）、市橋正治（川崎市立点字図書館）、石川准（東大大学院学生）の各氏">
            <a:extLst>
              <a:ext uri="{FF2B5EF4-FFF2-40B4-BE49-F238E27FC236}">
                <a16:creationId xmlns:a16="http://schemas.microsoft.com/office/drawing/2014/main" id="{483AC855-2C33-1E07-4433-463781328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261" y="1626781"/>
            <a:ext cx="7206313" cy="5032855"/>
          </a:xfrm>
          <a:prstGeom prst="rect">
            <a:avLst/>
          </a:prstGeom>
        </p:spPr>
      </p:pic>
    </p:spTree>
    <p:extLst>
      <p:ext uri="{BB962C8B-B14F-4D97-AF65-F5344CB8AC3E}">
        <p14:creationId xmlns:p14="http://schemas.microsoft.com/office/powerpoint/2010/main" val="243348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26D14-3E2A-E406-3CCA-D9B5056392FC}"/>
              </a:ext>
            </a:extLst>
          </p:cNvPr>
          <p:cNvSpPr>
            <a:spLocks noGrp="1"/>
          </p:cNvSpPr>
          <p:nvPr>
            <p:ph type="title"/>
          </p:nvPr>
        </p:nvSpPr>
        <p:spPr>
          <a:xfrm>
            <a:off x="763772" y="551860"/>
            <a:ext cx="10515600" cy="511174"/>
          </a:xfrm>
        </p:spPr>
        <p:txBody>
          <a:bodyPr>
            <a:noAutofit/>
          </a:bodyPr>
          <a:lstStyle/>
          <a:p>
            <a:pPr algn="ctr"/>
            <a:r>
              <a:rPr kumimoji="1" lang="ja-JP" altLang="en-US" sz="4000" dirty="0">
                <a:latin typeface="ＭＳ Ｐゴシック" panose="020B0600070205080204" pitchFamily="50" charset="-128"/>
                <a:ea typeface="ＭＳ Ｐゴシック" panose="020B0600070205080204" pitchFamily="50" charset="-128"/>
              </a:rPr>
              <a:t>国際標準規格としての</a:t>
            </a:r>
            <a:r>
              <a:rPr kumimoji="1" lang="en-US" altLang="ja-JP" sz="4000" dirty="0">
                <a:latin typeface="ＭＳ Ｐゴシック" panose="020B0600070205080204" pitchFamily="50" charset="-128"/>
                <a:ea typeface="ＭＳ Ｐゴシック" panose="020B0600070205080204" pitchFamily="50" charset="-128"/>
              </a:rPr>
              <a:t>DAISY</a:t>
            </a:r>
            <a:r>
              <a:rPr kumimoji="1" lang="ja-JP" altLang="en-US" sz="4000" dirty="0">
                <a:latin typeface="ＭＳ Ｐゴシック" panose="020B0600070205080204" pitchFamily="50" charset="-128"/>
                <a:ea typeface="ＭＳ Ｐゴシック" panose="020B0600070205080204" pitchFamily="50" charset="-128"/>
              </a:rPr>
              <a:t>が生まれるまで　</a:t>
            </a:r>
            <a:r>
              <a:rPr kumimoji="1" lang="en-US" altLang="ja-JP" sz="4000" dirty="0">
                <a:latin typeface="ＭＳ Ｐゴシック" panose="020B0600070205080204" pitchFamily="50" charset="-128"/>
                <a:ea typeface="ＭＳ Ｐゴシック" panose="020B0600070205080204" pitchFamily="50" charset="-128"/>
              </a:rPr>
              <a:t>5</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DBB11449-69A9-55AA-D8A9-BFAD2963577A}"/>
              </a:ext>
            </a:extLst>
          </p:cNvPr>
          <p:cNvSpPr>
            <a:spLocks noGrp="1"/>
          </p:cNvSpPr>
          <p:nvPr>
            <p:ph idx="1"/>
          </p:nvPr>
        </p:nvSpPr>
        <p:spPr>
          <a:xfrm>
            <a:off x="1616149" y="1892595"/>
            <a:ext cx="9175898" cy="4657060"/>
          </a:xfrm>
        </p:spPr>
        <p:txBody>
          <a:bodyPr>
            <a:normAutofit/>
          </a:bodyPr>
          <a:lstStyle/>
          <a:p>
            <a:pPr>
              <a:lnSpc>
                <a:spcPct val="120000"/>
              </a:lnSpc>
              <a:spcBef>
                <a:spcPts val="0"/>
              </a:spcBef>
              <a:spcAft>
                <a:spcPts val="600"/>
              </a:spcAft>
            </a:pPr>
            <a:r>
              <a:rPr kumimoji="1" lang="ja-JP" altLang="en-US" dirty="0"/>
              <a:t>欧米の視覚障害者への情報サービス先進国では、優れた日本の技術と製品（音響機器およびパーツ、立体コピー機、点字ディスプレイ用</a:t>
            </a:r>
            <a:r>
              <a:rPr kumimoji="1" lang="en-US" altLang="ja-JP" dirty="0"/>
              <a:t>IC</a:t>
            </a:r>
            <a:r>
              <a:rPr lang="ja-JP" altLang="en-US" dirty="0"/>
              <a:t>製品等</a:t>
            </a:r>
            <a:r>
              <a:rPr kumimoji="1" lang="ja-JP" altLang="en-US" dirty="0"/>
              <a:t>）を情報サービスに活かしていが、日本ではそれが障害者への支援に使われていないことを確認した。</a:t>
            </a:r>
            <a:endParaRPr lang="en-US" altLang="ja-JP" dirty="0"/>
          </a:p>
        </p:txBody>
      </p:sp>
    </p:spTree>
    <p:extLst>
      <p:ext uri="{BB962C8B-B14F-4D97-AF65-F5344CB8AC3E}">
        <p14:creationId xmlns:p14="http://schemas.microsoft.com/office/powerpoint/2010/main" val="3045111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26D14-3E2A-E406-3CCA-D9B5056392FC}"/>
              </a:ext>
            </a:extLst>
          </p:cNvPr>
          <p:cNvSpPr>
            <a:spLocks noGrp="1"/>
          </p:cNvSpPr>
          <p:nvPr>
            <p:ph type="title"/>
          </p:nvPr>
        </p:nvSpPr>
        <p:spPr>
          <a:xfrm>
            <a:off x="763772" y="551860"/>
            <a:ext cx="10515600" cy="511174"/>
          </a:xfrm>
        </p:spPr>
        <p:txBody>
          <a:bodyPr>
            <a:noAutofit/>
          </a:bodyPr>
          <a:lstStyle/>
          <a:p>
            <a:pPr algn="ctr"/>
            <a:r>
              <a:rPr kumimoji="1" lang="ja-JP" altLang="en-US" sz="4000" dirty="0">
                <a:latin typeface="ＭＳ Ｐゴシック" panose="020B0600070205080204" pitchFamily="50" charset="-128"/>
                <a:ea typeface="ＭＳ Ｐゴシック" panose="020B0600070205080204" pitchFamily="50" charset="-128"/>
              </a:rPr>
              <a:t>国際標準規格としての</a:t>
            </a:r>
            <a:r>
              <a:rPr kumimoji="1" lang="en-US" altLang="ja-JP" sz="4000" dirty="0">
                <a:latin typeface="ＭＳ Ｐゴシック" panose="020B0600070205080204" pitchFamily="50" charset="-128"/>
                <a:ea typeface="ＭＳ Ｐゴシック" panose="020B0600070205080204" pitchFamily="50" charset="-128"/>
              </a:rPr>
              <a:t>DAISY</a:t>
            </a:r>
            <a:r>
              <a:rPr kumimoji="1" lang="ja-JP" altLang="en-US" sz="4000" dirty="0">
                <a:latin typeface="ＭＳ Ｐゴシック" panose="020B0600070205080204" pitchFamily="50" charset="-128"/>
                <a:ea typeface="ＭＳ Ｐゴシック" panose="020B0600070205080204" pitchFamily="50" charset="-128"/>
              </a:rPr>
              <a:t>が生まれるまで　</a:t>
            </a:r>
            <a:r>
              <a:rPr kumimoji="1" lang="en-US" altLang="ja-JP" sz="4000" dirty="0">
                <a:latin typeface="ＭＳ Ｐゴシック" panose="020B0600070205080204" pitchFamily="50" charset="-128"/>
                <a:ea typeface="ＭＳ Ｐゴシック" panose="020B0600070205080204" pitchFamily="50" charset="-128"/>
              </a:rPr>
              <a:t>5</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DBB11449-69A9-55AA-D8A9-BFAD2963577A}"/>
              </a:ext>
            </a:extLst>
          </p:cNvPr>
          <p:cNvSpPr>
            <a:spLocks noGrp="1"/>
          </p:cNvSpPr>
          <p:nvPr>
            <p:ph idx="1"/>
          </p:nvPr>
        </p:nvSpPr>
        <p:spPr>
          <a:xfrm>
            <a:off x="1307805" y="1562985"/>
            <a:ext cx="9516139" cy="4986670"/>
          </a:xfrm>
        </p:spPr>
        <p:txBody>
          <a:bodyPr>
            <a:normAutofit/>
          </a:bodyPr>
          <a:lstStyle/>
          <a:p>
            <a:pPr>
              <a:lnSpc>
                <a:spcPct val="100000"/>
              </a:lnSpc>
              <a:spcBef>
                <a:spcPts val="1200"/>
              </a:spcBef>
              <a:spcAft>
                <a:spcPts val="1200"/>
              </a:spcAft>
            </a:pPr>
            <a:r>
              <a:rPr kumimoji="1" lang="ja-JP" altLang="en-US" dirty="0"/>
              <a:t>日本の技術を活かした情報サービスの改善という考え方が生まれてきた＝＞</a:t>
            </a:r>
            <a:r>
              <a:rPr kumimoji="1" lang="en-US" altLang="ja-JP" dirty="0"/>
              <a:t>IFLA</a:t>
            </a:r>
            <a:r>
              <a:rPr kumimoji="1" lang="ja-JP" altLang="en-US" dirty="0"/>
              <a:t>（国際図書館連盟）東京大会を機会にした飛躍を展望</a:t>
            </a:r>
            <a:endParaRPr kumimoji="1" lang="en-US" altLang="ja-JP" dirty="0"/>
          </a:p>
          <a:p>
            <a:pPr>
              <a:lnSpc>
                <a:spcPct val="100000"/>
              </a:lnSpc>
              <a:spcBef>
                <a:spcPts val="1200"/>
              </a:spcBef>
              <a:spcAft>
                <a:spcPts val="1200"/>
              </a:spcAft>
            </a:pPr>
            <a:r>
              <a:rPr lang="ja-JP" altLang="en-US" dirty="0"/>
              <a:t>当時、日本が世界をリードしたデジタル音響技術への図書館会の期待</a:t>
            </a:r>
            <a:endParaRPr kumimoji="1" lang="en-US" altLang="ja-JP" dirty="0"/>
          </a:p>
          <a:p>
            <a:pPr lvl="1">
              <a:lnSpc>
                <a:spcPct val="100000"/>
              </a:lnSpc>
              <a:spcBef>
                <a:spcPts val="1200"/>
              </a:spcBef>
              <a:spcAft>
                <a:spcPts val="1200"/>
              </a:spcAft>
              <a:buFont typeface="Wingdings" panose="05000000000000000000" pitchFamily="2" charset="2"/>
              <a:buChar char="ü"/>
            </a:pPr>
            <a:r>
              <a:rPr lang="ja-JP" altLang="en-US" dirty="0"/>
              <a:t>検索性</a:t>
            </a:r>
            <a:endParaRPr lang="en-US" altLang="ja-JP" dirty="0"/>
          </a:p>
          <a:p>
            <a:pPr lvl="1">
              <a:lnSpc>
                <a:spcPct val="100000"/>
              </a:lnSpc>
              <a:spcBef>
                <a:spcPts val="1200"/>
              </a:spcBef>
              <a:spcAft>
                <a:spcPts val="1200"/>
              </a:spcAft>
              <a:buFont typeface="Wingdings" panose="05000000000000000000" pitchFamily="2" charset="2"/>
              <a:buChar char="ü"/>
            </a:pPr>
            <a:r>
              <a:rPr kumimoji="1" lang="ja-JP" altLang="en-US" dirty="0"/>
              <a:t>携帯性</a:t>
            </a:r>
            <a:endParaRPr kumimoji="1" lang="en-US" altLang="ja-JP" dirty="0"/>
          </a:p>
          <a:p>
            <a:pPr lvl="1">
              <a:lnSpc>
                <a:spcPct val="100000"/>
              </a:lnSpc>
              <a:spcBef>
                <a:spcPts val="1200"/>
              </a:spcBef>
              <a:spcAft>
                <a:spcPts val="1200"/>
              </a:spcAft>
              <a:buFont typeface="Wingdings" panose="05000000000000000000" pitchFamily="2" charset="2"/>
              <a:buChar char="ü"/>
            </a:pPr>
            <a:r>
              <a:rPr lang="ja-JP" altLang="en-US" dirty="0"/>
              <a:t>交換・保存</a:t>
            </a:r>
            <a:endParaRPr lang="en-US" altLang="ja-JP" dirty="0"/>
          </a:p>
        </p:txBody>
      </p:sp>
    </p:spTree>
    <p:extLst>
      <p:ext uri="{BB962C8B-B14F-4D97-AF65-F5344CB8AC3E}">
        <p14:creationId xmlns:p14="http://schemas.microsoft.com/office/powerpoint/2010/main" val="221930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26D14-3E2A-E406-3CCA-D9B5056392FC}"/>
              </a:ext>
            </a:extLst>
          </p:cNvPr>
          <p:cNvSpPr>
            <a:spLocks noGrp="1"/>
          </p:cNvSpPr>
          <p:nvPr>
            <p:ph type="title"/>
          </p:nvPr>
        </p:nvSpPr>
        <p:spPr>
          <a:xfrm>
            <a:off x="763772" y="551860"/>
            <a:ext cx="10515600" cy="511174"/>
          </a:xfrm>
        </p:spPr>
        <p:txBody>
          <a:bodyPr>
            <a:noAutofit/>
          </a:bodyPr>
          <a:lstStyle/>
          <a:p>
            <a:pPr algn="ctr"/>
            <a:r>
              <a:rPr kumimoji="1" lang="ja-JP" altLang="en-US" sz="4000" dirty="0">
                <a:latin typeface="ＭＳ Ｐゴシック" panose="020B0600070205080204" pitchFamily="50" charset="-128"/>
                <a:ea typeface="ＭＳ Ｐゴシック" panose="020B0600070205080204" pitchFamily="50" charset="-128"/>
              </a:rPr>
              <a:t>国際標準規格としての</a:t>
            </a:r>
            <a:r>
              <a:rPr kumimoji="1" lang="en-US" altLang="ja-JP" sz="4000" dirty="0">
                <a:latin typeface="ＭＳ Ｐゴシック" panose="020B0600070205080204" pitchFamily="50" charset="-128"/>
                <a:ea typeface="ＭＳ Ｐゴシック" panose="020B0600070205080204" pitchFamily="50" charset="-128"/>
              </a:rPr>
              <a:t>DAISY</a:t>
            </a:r>
            <a:r>
              <a:rPr kumimoji="1" lang="ja-JP" altLang="en-US" sz="4000" dirty="0">
                <a:latin typeface="ＭＳ Ｐゴシック" panose="020B0600070205080204" pitchFamily="50" charset="-128"/>
                <a:ea typeface="ＭＳ Ｐゴシック" panose="020B0600070205080204" pitchFamily="50" charset="-128"/>
              </a:rPr>
              <a:t>が生まれるまで　</a:t>
            </a:r>
            <a:r>
              <a:rPr kumimoji="1" lang="en-US" altLang="ja-JP" sz="4000" dirty="0">
                <a:latin typeface="ＭＳ Ｐゴシック" panose="020B0600070205080204" pitchFamily="50" charset="-128"/>
                <a:ea typeface="ＭＳ Ｐゴシック" panose="020B0600070205080204" pitchFamily="50" charset="-128"/>
              </a:rPr>
              <a:t>6</a:t>
            </a:r>
            <a:endParaRPr kumimoji="1" lang="ja-JP" altLang="en-US" sz="4000" dirty="0">
              <a:latin typeface="ＭＳ Ｐゴシック" panose="020B0600070205080204" pitchFamily="50" charset="-128"/>
              <a:ea typeface="ＭＳ Ｐゴシック" panose="020B0600070205080204" pitchFamily="50" charset="-128"/>
            </a:endParaRPr>
          </a:p>
        </p:txBody>
      </p:sp>
      <p:sp>
        <p:nvSpPr>
          <p:cNvPr id="3" name="コンテンツ プレースホルダー 2">
            <a:extLst>
              <a:ext uri="{FF2B5EF4-FFF2-40B4-BE49-F238E27FC236}">
                <a16:creationId xmlns:a16="http://schemas.microsoft.com/office/drawing/2014/main" id="{DBB11449-69A9-55AA-D8A9-BFAD2963577A}"/>
              </a:ext>
            </a:extLst>
          </p:cNvPr>
          <p:cNvSpPr>
            <a:spLocks noGrp="1"/>
          </p:cNvSpPr>
          <p:nvPr>
            <p:ph idx="1"/>
          </p:nvPr>
        </p:nvSpPr>
        <p:spPr>
          <a:xfrm>
            <a:off x="1307805" y="1562985"/>
            <a:ext cx="9516139" cy="4986670"/>
          </a:xfrm>
        </p:spPr>
        <p:txBody>
          <a:bodyPr>
            <a:normAutofit fontScale="92500"/>
          </a:bodyPr>
          <a:lstStyle/>
          <a:p>
            <a:pPr>
              <a:lnSpc>
                <a:spcPct val="100000"/>
              </a:lnSpc>
              <a:spcBef>
                <a:spcPts val="1200"/>
              </a:spcBef>
              <a:spcAft>
                <a:spcPts val="1200"/>
              </a:spcAft>
            </a:pPr>
            <a:r>
              <a:rPr kumimoji="1" lang="en-US" altLang="ja-JP" dirty="0"/>
              <a:t>1986</a:t>
            </a:r>
            <a:r>
              <a:rPr kumimoji="1" lang="ja-JP" altLang="en-US" dirty="0"/>
              <a:t>年</a:t>
            </a:r>
            <a:r>
              <a:rPr kumimoji="1" lang="en-US" altLang="ja-JP" dirty="0"/>
              <a:t>8</a:t>
            </a:r>
            <a:r>
              <a:rPr kumimoji="1" lang="ja-JP" altLang="en-US" dirty="0"/>
              <a:t>月に、</a:t>
            </a:r>
            <a:r>
              <a:rPr kumimoji="1" lang="en-US" altLang="ja-JP" dirty="0"/>
              <a:t>IFLA</a:t>
            </a:r>
            <a:r>
              <a:rPr kumimoji="1" lang="ja-JP" altLang="en-US" dirty="0"/>
              <a:t>盲人図書館セクションが主催する国際セミナー「視覚障害者のための音響技術」を開催し図書館側は、デジタル技術による下記の課題の解決を要望</a:t>
            </a:r>
            <a:endParaRPr kumimoji="1" lang="en-US" altLang="ja-JP" dirty="0"/>
          </a:p>
          <a:p>
            <a:pPr lvl="1">
              <a:lnSpc>
                <a:spcPct val="100000"/>
              </a:lnSpc>
              <a:spcBef>
                <a:spcPts val="1200"/>
              </a:spcBef>
              <a:spcAft>
                <a:spcPts val="1200"/>
              </a:spcAft>
              <a:buFont typeface="Wingdings" panose="05000000000000000000" pitchFamily="2" charset="2"/>
              <a:buChar char="ü"/>
            </a:pPr>
            <a:r>
              <a:rPr lang="ja-JP" altLang="en-US" dirty="0"/>
              <a:t>検索性</a:t>
            </a:r>
            <a:endParaRPr lang="en-US" altLang="ja-JP" dirty="0"/>
          </a:p>
          <a:p>
            <a:pPr lvl="1">
              <a:lnSpc>
                <a:spcPct val="100000"/>
              </a:lnSpc>
              <a:spcBef>
                <a:spcPts val="1200"/>
              </a:spcBef>
              <a:spcAft>
                <a:spcPts val="1200"/>
              </a:spcAft>
              <a:buFont typeface="Wingdings" panose="05000000000000000000" pitchFamily="2" charset="2"/>
              <a:buChar char="ü"/>
            </a:pPr>
            <a:r>
              <a:rPr lang="ja-JP" altLang="en-US" dirty="0"/>
              <a:t>国際交換（規格の統一）</a:t>
            </a:r>
            <a:endParaRPr lang="en-US" altLang="ja-JP" dirty="0"/>
          </a:p>
          <a:p>
            <a:pPr lvl="1">
              <a:lnSpc>
                <a:spcPct val="100000"/>
              </a:lnSpc>
              <a:spcBef>
                <a:spcPts val="1200"/>
              </a:spcBef>
              <a:spcAft>
                <a:spcPts val="1200"/>
              </a:spcAft>
              <a:buFont typeface="Wingdings" panose="05000000000000000000" pitchFamily="2" charset="2"/>
              <a:buChar char="ü"/>
            </a:pPr>
            <a:r>
              <a:rPr lang="ja-JP" altLang="en-US" dirty="0"/>
              <a:t>保存</a:t>
            </a:r>
            <a:endParaRPr lang="en-US" altLang="ja-JP" dirty="0"/>
          </a:p>
          <a:p>
            <a:pPr>
              <a:lnSpc>
                <a:spcPct val="100000"/>
              </a:lnSpc>
              <a:spcBef>
                <a:spcPts val="1200"/>
              </a:spcBef>
              <a:spcAft>
                <a:spcPts val="1200"/>
              </a:spcAft>
            </a:pPr>
            <a:r>
              <a:rPr lang="ja-JP" altLang="en-US" dirty="0"/>
              <a:t>日本電子機械工業会側は、アナログカセットテープからデジタルオーディオへの転換点を約</a:t>
            </a:r>
            <a:r>
              <a:rPr lang="en-US" altLang="ja-JP" dirty="0"/>
              <a:t>10</a:t>
            </a:r>
            <a:r>
              <a:rPr lang="ja-JP" altLang="en-US" dirty="0"/>
              <a:t>年後と予測し、カーオーディオのデジタルへの移行がすう勢を決めることを示唆。</a:t>
            </a:r>
            <a:endParaRPr lang="en-US" altLang="ja-JP" dirty="0"/>
          </a:p>
        </p:txBody>
      </p:sp>
    </p:spTree>
    <p:extLst>
      <p:ext uri="{BB962C8B-B14F-4D97-AF65-F5344CB8AC3E}">
        <p14:creationId xmlns:p14="http://schemas.microsoft.com/office/powerpoint/2010/main" val="22678473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1508</Words>
  <Application>Microsoft Office PowerPoint</Application>
  <PresentationFormat>ワイド画面</PresentationFormat>
  <Paragraphs>101</Paragraphs>
  <Slides>23</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23</vt:i4>
      </vt:variant>
    </vt:vector>
  </HeadingPairs>
  <TitlesOfParts>
    <vt:vector size="29" baseType="lpstr">
      <vt:lpstr>ＭＳ Ｐゴシック</vt:lpstr>
      <vt:lpstr>游ゴシック</vt:lpstr>
      <vt:lpstr>游ゴシック Light</vt:lpstr>
      <vt:lpstr>Arial</vt:lpstr>
      <vt:lpstr>Wingdings</vt:lpstr>
      <vt:lpstr>Office テーマ</vt:lpstr>
      <vt:lpstr>なぜアクセシビリティが重要か  ーEPUBアクセシビリティJIS化の意味ー</vt:lpstr>
      <vt:lpstr>DAISYからアクセシブルなEPUBへの転換点</vt:lpstr>
      <vt:lpstr>国際標準規格としてのDAISYが生まれるまで　１</vt:lpstr>
      <vt:lpstr>国際標準規格としてのDAISYが生まれるまで　２</vt:lpstr>
      <vt:lpstr>国際標準規格としてのDAISYが生まれるまで　３</vt:lpstr>
      <vt:lpstr>国際標準規格としてのDAISYが生まれるまで　4</vt:lpstr>
      <vt:lpstr>国際標準規格としてのDAISYが生まれるまで　5</vt:lpstr>
      <vt:lpstr>国際標準規格としてのDAISYが生まれるまで　5</vt:lpstr>
      <vt:lpstr>国際標準規格としてのDAISYが生まれるまで　6</vt:lpstr>
      <vt:lpstr>デジタル録音図書の互換性喪失の危機</vt:lpstr>
      <vt:lpstr>国際標準規格としてのDAISYの形成</vt:lpstr>
      <vt:lpstr>国際標準規格としてのDAISYの形成（裏話）</vt:lpstr>
      <vt:lpstr>国際標準規格としてのDAISYの開発</vt:lpstr>
      <vt:lpstr>並行して開発を進めてきたDAISYとEPUB</vt:lpstr>
      <vt:lpstr>G・カーシャーとDAISY/EPUBの開発者たち</vt:lpstr>
      <vt:lpstr>情報アクセシビリティの国際的な推進</vt:lpstr>
      <vt:lpstr>PowerPoint プレゼンテーション</vt:lpstr>
      <vt:lpstr>常に利用者と共に開発</vt:lpstr>
      <vt:lpstr>第3回国連防災世界会議（仙台2015）</vt:lpstr>
      <vt:lpstr>国内DAISY教科書におけるEPUBの利用</vt:lpstr>
      <vt:lpstr>そして今、EPUBアクセシビリティのJIS化達成</vt:lpstr>
      <vt:lpstr>日本DAISYコンソーシアムと国際DAISYコンソーシアムの関係</vt:lpstr>
      <vt:lpstr>日本DAISYコンソーシアムの構成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2022-08-06T06:44:39Z</dcterms:created>
  <dcterms:modified xsi:type="dcterms:W3CDTF">2022-12-27T21:53:42Z</dcterms:modified>
</cp:coreProperties>
</file>