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5" r:id="rId17"/>
    <p:sldId id="270" r:id="rId18"/>
    <p:sldId id="271" r:id="rId19"/>
    <p:sldId id="272" r:id="rId20"/>
    <p:sldId id="273"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3"/>
    <p:restoredTop sz="94675"/>
  </p:normalViewPr>
  <p:slideViewPr>
    <p:cSldViewPr snapToGrid="0" snapToObjects="1">
      <p:cViewPr varScale="1">
        <p:scale>
          <a:sx n="124" d="100"/>
          <a:sy n="124" d="100"/>
        </p:scale>
        <p:origin x="25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AD11F-7956-2444-B28B-9B7CBF0DF86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B736072-B2AA-7A47-906E-48A9EE8B4E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DDACE53-5EDB-5143-9CB7-D6D4F087BAA9}"/>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5" name="フッター プレースホルダー 4">
            <a:extLst>
              <a:ext uri="{FF2B5EF4-FFF2-40B4-BE49-F238E27FC236}">
                <a16:creationId xmlns:a16="http://schemas.microsoft.com/office/drawing/2014/main" id="{1F575DDA-3FFF-134F-872D-2DCBC513B6F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80147E-AB20-744C-B6E3-074F8DCA8F6C}"/>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2570577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CBC88-B5CA-594A-A240-59DDFFA6CF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44B29C2-5D92-674F-B8BE-E2FB64D91E0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816608-CAC0-EF4D-A8EF-67858DE89355}"/>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5" name="フッター プレースホルダー 4">
            <a:extLst>
              <a:ext uri="{FF2B5EF4-FFF2-40B4-BE49-F238E27FC236}">
                <a16:creationId xmlns:a16="http://schemas.microsoft.com/office/drawing/2014/main" id="{8D6851A0-6EA1-BC42-AEBB-497AA0B38DD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CDEB98-0EDE-A845-8788-764A174A2D7A}"/>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1913900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58155F3-909F-ED4E-A0BF-AD6E5AF9A98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BE427B5-12E6-0E4F-99C3-01E3910219A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7AB3A9-B822-8741-B459-F2B0789B0BF4}"/>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5" name="フッター プレースホルダー 4">
            <a:extLst>
              <a:ext uri="{FF2B5EF4-FFF2-40B4-BE49-F238E27FC236}">
                <a16:creationId xmlns:a16="http://schemas.microsoft.com/office/drawing/2014/main" id="{FF0905C3-88E4-6248-8B90-EB0809A95D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797A4E-111D-D744-9EFA-E00ADED10C0B}"/>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3556193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EACF4B-51CE-4743-B2DD-D0E727212F9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A43454-8B08-7E44-8208-F029A70A152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B251AB-5295-9F49-91FA-609E6E9CFC05}"/>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5" name="フッター プレースホルダー 4">
            <a:extLst>
              <a:ext uri="{FF2B5EF4-FFF2-40B4-BE49-F238E27FC236}">
                <a16:creationId xmlns:a16="http://schemas.microsoft.com/office/drawing/2014/main" id="{EE3436DB-3FED-E34C-9D30-BC6940D870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957112-F9F8-8842-A0D6-D1888D17D9AD}"/>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3752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B2AC68-136A-E84E-A1A7-D3C58E5ED4F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12FC994-6A37-FD44-93D6-58EF814ECE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AEF637F-6F06-C54B-A806-73A337ABEE21}"/>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5" name="フッター プレースホルダー 4">
            <a:extLst>
              <a:ext uri="{FF2B5EF4-FFF2-40B4-BE49-F238E27FC236}">
                <a16:creationId xmlns:a16="http://schemas.microsoft.com/office/drawing/2014/main" id="{5FC351E6-9AFF-4A48-B32C-F57097BEB0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FD610F-9CA4-AA42-B725-F0A4A4401F9D}"/>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1118430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1D1363-1258-2F43-A494-2E7D316FB00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3FC00FF-3718-F04E-8D4F-D6D0861529F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EC685D3-C368-FE4B-86EC-3A922CFCAE7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D28EE67-1589-6B43-8F8C-99A63E7762CE}"/>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6" name="フッター プレースホルダー 5">
            <a:extLst>
              <a:ext uri="{FF2B5EF4-FFF2-40B4-BE49-F238E27FC236}">
                <a16:creationId xmlns:a16="http://schemas.microsoft.com/office/drawing/2014/main" id="{3185FE20-2EDA-F14D-A1F4-0FA3924BE4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F1B6A3-FC3C-634C-80B8-0143E22FF2F8}"/>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135904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144070-F177-FE42-8072-CDD0A404598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5A56DE4-EBCD-2441-8C9F-BEB06BFE44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7083F57-2A24-B043-A535-57A260CCC89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CE3E332-FA98-E047-A698-D48E9CFC29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316973A-8BC8-F644-BB7D-B3316347C61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1636EBA-9729-3B46-8BCD-09D90FCBF5F3}"/>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8" name="フッター プレースホルダー 7">
            <a:extLst>
              <a:ext uri="{FF2B5EF4-FFF2-40B4-BE49-F238E27FC236}">
                <a16:creationId xmlns:a16="http://schemas.microsoft.com/office/drawing/2014/main" id="{2ABB56AB-7005-ED4D-B3E0-1AF0DEA2470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969F1F5-864D-2743-80DF-EEC24F8D1A64}"/>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407946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FD04A-3EC5-9549-8CB5-C242A93BDD9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B2B0C54-A761-6247-8B96-EA1AC7EC20D1}"/>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4" name="フッター プレースホルダー 3">
            <a:extLst>
              <a:ext uri="{FF2B5EF4-FFF2-40B4-BE49-F238E27FC236}">
                <a16:creationId xmlns:a16="http://schemas.microsoft.com/office/drawing/2014/main" id="{56364948-9E2D-3949-8E4D-4B771819723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133B1E2-D33C-0C46-A93F-2E2E79967DCF}"/>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39381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08D41-98D4-CA40-8C33-9B178ACC7D6C}"/>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3" name="フッター プレースホルダー 2">
            <a:extLst>
              <a:ext uri="{FF2B5EF4-FFF2-40B4-BE49-F238E27FC236}">
                <a16:creationId xmlns:a16="http://schemas.microsoft.com/office/drawing/2014/main" id="{A27D11FB-7E80-6C46-8EE9-773A6949600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857DBE2-1031-4B4E-92D5-9A250EAE8567}"/>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111963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393147-269B-AE47-9557-E9C65BD16C2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E6E345-DB1D-B740-937A-EAE824750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27B5E37-7635-F14A-AD3A-57A56C80E5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31AB5F9-5444-0B47-9E1C-6C2979440400}"/>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6" name="フッター プレースホルダー 5">
            <a:extLst>
              <a:ext uri="{FF2B5EF4-FFF2-40B4-BE49-F238E27FC236}">
                <a16:creationId xmlns:a16="http://schemas.microsoft.com/office/drawing/2014/main" id="{452A228F-273B-9B41-B8D0-7616AD9BC2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9605D6-2347-2840-BC07-C2418306431B}"/>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6050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04BD77-C9D0-2744-9DB5-6822FD772F3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99499B7-D383-D948-B5B8-46BA046C0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4DACB24-0273-9249-BEF6-06CE5EF5C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BAAAB12-958F-1748-8D27-6374F003F222}"/>
              </a:ext>
            </a:extLst>
          </p:cNvPr>
          <p:cNvSpPr>
            <a:spLocks noGrp="1"/>
          </p:cNvSpPr>
          <p:nvPr>
            <p:ph type="dt" sz="half" idx="10"/>
          </p:nvPr>
        </p:nvSpPr>
        <p:spPr/>
        <p:txBody>
          <a:bodyPr/>
          <a:lstStyle/>
          <a:p>
            <a:fld id="{281F717B-3080-1F4E-BBBF-DFBD8CAEFB46}" type="datetimeFigureOut">
              <a:rPr kumimoji="1" lang="ja-JP" altLang="en-US" smtClean="0"/>
              <a:t>2021/7/30</a:t>
            </a:fld>
            <a:endParaRPr kumimoji="1" lang="ja-JP" altLang="en-US"/>
          </a:p>
        </p:txBody>
      </p:sp>
      <p:sp>
        <p:nvSpPr>
          <p:cNvPr id="6" name="フッター プレースホルダー 5">
            <a:extLst>
              <a:ext uri="{FF2B5EF4-FFF2-40B4-BE49-F238E27FC236}">
                <a16:creationId xmlns:a16="http://schemas.microsoft.com/office/drawing/2014/main" id="{DBC5FAAB-F44F-3F45-9DCF-6A28C80A604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05B9E4C-1318-2141-B6AF-643B2C026FD6}"/>
              </a:ext>
            </a:extLst>
          </p:cNvPr>
          <p:cNvSpPr>
            <a:spLocks noGrp="1"/>
          </p:cNvSpPr>
          <p:nvPr>
            <p:ph type="sldNum" sz="quarter" idx="12"/>
          </p:nvPr>
        </p:nvSpPr>
        <p:spPr/>
        <p:txBody>
          <a:body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265616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9CC6A6E-5768-C14B-B009-A313A6B675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9A9A4BA-D8D4-004E-B144-1678443BD7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535902-52D8-4F4D-AF74-B68156613C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F717B-3080-1F4E-BBBF-DFBD8CAEFB46}" type="datetimeFigureOut">
              <a:rPr kumimoji="1" lang="ja-JP" altLang="en-US" smtClean="0"/>
              <a:t>2021/7/30</a:t>
            </a:fld>
            <a:endParaRPr kumimoji="1" lang="ja-JP" altLang="en-US"/>
          </a:p>
        </p:txBody>
      </p:sp>
      <p:sp>
        <p:nvSpPr>
          <p:cNvPr id="5" name="フッター プレースホルダー 4">
            <a:extLst>
              <a:ext uri="{FF2B5EF4-FFF2-40B4-BE49-F238E27FC236}">
                <a16:creationId xmlns:a16="http://schemas.microsoft.com/office/drawing/2014/main" id="{3CFF42A8-99F8-D641-94A0-0CAA8B902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88424CD-3A30-9542-80F0-CD6659E382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C980B-1A65-B94B-A6D9-505F1AE30ACA}" type="slidenum">
              <a:rPr kumimoji="1" lang="ja-JP" altLang="en-US" smtClean="0"/>
              <a:t>‹#›</a:t>
            </a:fld>
            <a:endParaRPr kumimoji="1" lang="ja-JP" altLang="en-US"/>
          </a:p>
        </p:txBody>
      </p:sp>
    </p:spTree>
    <p:extLst>
      <p:ext uri="{BB962C8B-B14F-4D97-AF65-F5344CB8AC3E}">
        <p14:creationId xmlns:p14="http://schemas.microsoft.com/office/powerpoint/2010/main" val="3025973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jp/url?sa=i&amp;url=https%3A%2F%2Ftwitter.com%2Fjapan_dc1996&amp;psig=AOvVaw24UJU9NQWNbUUOWdqmltO6&amp;ust=1627373255686000&amp;source=images&amp;cd=vfe&amp;ved=0CAcQjRxqFwoTCPi98fijgPICFQAAAAAdAAAAABAD"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B906C28-C032-9C44-89CC-211361A09A28}"/>
              </a:ext>
            </a:extLst>
          </p:cNvPr>
          <p:cNvSpPr>
            <a:spLocks noGrp="1"/>
          </p:cNvSpPr>
          <p:nvPr>
            <p:ph type="ctrTitle"/>
          </p:nvPr>
        </p:nvSpPr>
        <p:spPr>
          <a:xfrm>
            <a:off x="638882" y="3577456"/>
            <a:ext cx="10909640" cy="1687814"/>
          </a:xfrm>
        </p:spPr>
        <p:txBody>
          <a:bodyPr anchor="b">
            <a:normAutofit/>
          </a:bodyPr>
          <a:lstStyle/>
          <a:p>
            <a:r>
              <a:rPr lang="en-US" altLang="ja-JP" sz="5600"/>
              <a:t>JDC</a:t>
            </a:r>
            <a:r>
              <a:rPr lang="ja-JP" altLang="en-US" sz="5600"/>
              <a:t>技術委員会の</a:t>
            </a:r>
            <a:r>
              <a:rPr lang="en-US" altLang="ja-JP" sz="5600"/>
              <a:t>EPUB</a:t>
            </a:r>
            <a:r>
              <a:rPr lang="ja-JP" altLang="en-US" sz="5600"/>
              <a:t>に関する取り組み</a:t>
            </a:r>
            <a:endParaRPr kumimoji="1" lang="ja-JP" altLang="en-US" sz="5600"/>
          </a:p>
        </p:txBody>
      </p:sp>
      <p:sp>
        <p:nvSpPr>
          <p:cNvPr id="3" name="字幕 2">
            <a:extLst>
              <a:ext uri="{FF2B5EF4-FFF2-40B4-BE49-F238E27FC236}">
                <a16:creationId xmlns:a16="http://schemas.microsoft.com/office/drawing/2014/main" id="{1A76846C-128F-1244-ABA4-B4C097ADEF1C}"/>
              </a:ext>
            </a:extLst>
          </p:cNvPr>
          <p:cNvSpPr>
            <a:spLocks noGrp="1"/>
          </p:cNvSpPr>
          <p:nvPr>
            <p:ph type="subTitle" idx="1"/>
          </p:nvPr>
        </p:nvSpPr>
        <p:spPr>
          <a:xfrm>
            <a:off x="638881" y="5660607"/>
            <a:ext cx="10909643" cy="552659"/>
          </a:xfrm>
        </p:spPr>
        <p:txBody>
          <a:bodyPr anchor="t">
            <a:noAutofit/>
          </a:bodyPr>
          <a:lstStyle/>
          <a:p>
            <a:r>
              <a:rPr lang="ja-JP" altLang="en-US" sz="2000"/>
              <a:t>有限会社サイパック</a:t>
            </a:r>
            <a:endParaRPr lang="en-US" altLang="ja-JP" sz="2000"/>
          </a:p>
          <a:p>
            <a:r>
              <a:rPr lang="ja-JP" altLang="en-US" sz="2000"/>
              <a:t>工藤智行</a:t>
            </a:r>
          </a:p>
        </p:txBody>
      </p:sp>
      <p:pic>
        <p:nvPicPr>
          <p:cNvPr id="1030" name="Picture 6" descr="日本DAISYコンソーシアム（JDC） (@Japan_dc1996) | Twitter">
            <a:hlinkClick r:id="rId2"/>
            <a:extLst>
              <a:ext uri="{FF2B5EF4-FFF2-40B4-BE49-F238E27FC236}">
                <a16:creationId xmlns:a16="http://schemas.microsoft.com/office/drawing/2014/main" id="{AC7F2F55-00B6-244F-8E19-91614BDB78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23" b="-1"/>
          <a:stretch/>
        </p:blipFill>
        <p:spPr bwMode="auto">
          <a:xfrm>
            <a:off x="4897478" y="1086878"/>
            <a:ext cx="2237269" cy="2246796"/>
          </a:xfrm>
          <a:prstGeom prst="rect">
            <a:avLst/>
          </a:prstGeom>
          <a:noFill/>
          <a:extLst>
            <a:ext uri="{909E8E84-426E-40DD-AFC4-6F175D3DCCD1}">
              <a14:hiddenFill xmlns:a14="http://schemas.microsoft.com/office/drawing/2010/main">
                <a:solidFill>
                  <a:srgbClr val="FFFFFF"/>
                </a:solidFill>
              </a14:hiddenFill>
            </a:ext>
          </a:extLst>
        </p:spPr>
      </p:pic>
      <p:sp>
        <p:nvSpPr>
          <p:cNvPr id="82"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471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par>
                                <p:cTn id="11" presetID="10" presetClass="entr" presetSubtype="0" fill="hold" grpId="0" nodeType="withEffect">
                                  <p:stCondLst>
                                    <p:cond delay="1000"/>
                                  </p:stCondLst>
                                  <p:iterate type="lt">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78C80E7-744C-8847-8C23-6CA1DEF69E47}"/>
              </a:ext>
            </a:extLst>
          </p:cNvPr>
          <p:cNvSpPr>
            <a:spLocks noGrp="1"/>
          </p:cNvSpPr>
          <p:nvPr>
            <p:ph type="title"/>
          </p:nvPr>
        </p:nvSpPr>
        <p:spPr>
          <a:xfrm>
            <a:off x="808638" y="386930"/>
            <a:ext cx="9236700" cy="1188950"/>
          </a:xfrm>
        </p:spPr>
        <p:txBody>
          <a:bodyPr anchor="b">
            <a:normAutofit/>
          </a:bodyPr>
          <a:lstStyle/>
          <a:p>
            <a:r>
              <a:rPr lang="ja-JP" altLang="en-US" sz="5400"/>
              <a:t>分かち書き</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6EE18EA0-007C-8F46-A2F2-C3A01F681CA2}"/>
              </a:ext>
            </a:extLst>
          </p:cNvPr>
          <p:cNvSpPr>
            <a:spLocks noGrp="1"/>
          </p:cNvSpPr>
          <p:nvPr>
            <p:ph idx="1"/>
          </p:nvPr>
        </p:nvSpPr>
        <p:spPr>
          <a:xfrm>
            <a:off x="793660" y="2599509"/>
            <a:ext cx="10143668" cy="3435531"/>
          </a:xfrm>
        </p:spPr>
        <p:txBody>
          <a:bodyPr anchor="ctr">
            <a:normAutofit/>
          </a:bodyPr>
          <a:lstStyle/>
          <a:p>
            <a:r>
              <a:rPr lang="ja-JP" altLang="en-US" sz="2400"/>
              <a:t>分かち書きでないと読みにくい</a:t>
            </a:r>
          </a:p>
          <a:p>
            <a:r>
              <a:rPr lang="ja-JP" altLang="en-US" sz="2400"/>
              <a:t>分かち書きされていると読みにくい</a:t>
            </a:r>
          </a:p>
          <a:p>
            <a:endParaRPr kumimoji="1" lang="ja-JP" altLang="en-US" sz="2400"/>
          </a:p>
        </p:txBody>
      </p:sp>
    </p:spTree>
    <p:extLst>
      <p:ext uri="{BB962C8B-B14F-4D97-AF65-F5344CB8AC3E}">
        <p14:creationId xmlns:p14="http://schemas.microsoft.com/office/powerpoint/2010/main" val="2366502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91BBB28-8F11-4B4C-8A74-D66F4726CB76}"/>
              </a:ext>
            </a:extLst>
          </p:cNvPr>
          <p:cNvSpPr>
            <a:spLocks noGrp="1"/>
          </p:cNvSpPr>
          <p:nvPr>
            <p:ph type="title"/>
          </p:nvPr>
        </p:nvSpPr>
        <p:spPr>
          <a:xfrm>
            <a:off x="808638" y="386930"/>
            <a:ext cx="9236700" cy="1188950"/>
          </a:xfrm>
        </p:spPr>
        <p:txBody>
          <a:bodyPr anchor="b">
            <a:normAutofit/>
          </a:bodyPr>
          <a:lstStyle/>
          <a:p>
            <a:r>
              <a:rPr lang="ja-JP" altLang="en-US" sz="5400"/>
              <a:t>分かち書きの実現方法</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80B822D4-57D5-DE4E-A89D-CA0C8278219A}"/>
              </a:ext>
            </a:extLst>
          </p:cNvPr>
          <p:cNvSpPr>
            <a:spLocks noGrp="1"/>
          </p:cNvSpPr>
          <p:nvPr>
            <p:ph idx="1"/>
          </p:nvPr>
        </p:nvSpPr>
        <p:spPr>
          <a:xfrm>
            <a:off x="793660" y="2599509"/>
            <a:ext cx="10143668" cy="3435531"/>
          </a:xfrm>
        </p:spPr>
        <p:txBody>
          <a:bodyPr anchor="ctr">
            <a:normAutofit/>
          </a:bodyPr>
          <a:lstStyle/>
          <a:p>
            <a:r>
              <a:rPr lang="en-US" altLang="ja-JP" sz="2400"/>
              <a:t>&lt;wbr&gt;</a:t>
            </a:r>
            <a:r>
              <a:rPr lang="ja-JP" altLang="en-US" sz="2400"/>
              <a:t>のタグで分かち書きの場所を明示してリーディングシステム側で動的に切り替えられるようにする</a:t>
            </a:r>
            <a:endParaRPr lang="en-US" altLang="ja-JP" sz="2400"/>
          </a:p>
          <a:p>
            <a:r>
              <a:rPr lang="ja-JP" altLang="en-US" sz="2400"/>
              <a:t>分かち書きを空白文字で表現している場合は表示を切り替えられない</a:t>
            </a:r>
          </a:p>
          <a:p>
            <a:r>
              <a:rPr lang="ja-JP" altLang="en-US" sz="2400"/>
              <a:t>日本語の構文解析による分かち書き</a:t>
            </a:r>
          </a:p>
          <a:p>
            <a:endParaRPr kumimoji="1" lang="ja-JP" altLang="en-US" sz="2400"/>
          </a:p>
        </p:txBody>
      </p:sp>
    </p:spTree>
    <p:extLst>
      <p:ext uri="{BB962C8B-B14F-4D97-AF65-F5344CB8AC3E}">
        <p14:creationId xmlns:p14="http://schemas.microsoft.com/office/powerpoint/2010/main" val="2687739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9F2CE83-58CD-0F46-8148-95FD858F59F3}"/>
              </a:ext>
            </a:extLst>
          </p:cNvPr>
          <p:cNvSpPr>
            <a:spLocks noGrp="1"/>
          </p:cNvSpPr>
          <p:nvPr>
            <p:ph type="title"/>
          </p:nvPr>
        </p:nvSpPr>
        <p:spPr>
          <a:xfrm>
            <a:off x="808638" y="386930"/>
            <a:ext cx="9236700" cy="1188950"/>
          </a:xfrm>
        </p:spPr>
        <p:txBody>
          <a:bodyPr anchor="b">
            <a:normAutofit/>
          </a:bodyPr>
          <a:lstStyle/>
          <a:p>
            <a:r>
              <a:rPr lang="ja-JP" altLang="en-US" sz="5400"/>
              <a:t>分かち書きの書誌情報</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CCE9EB8E-73B5-4E42-BE95-959FA46AEA1C}"/>
              </a:ext>
            </a:extLst>
          </p:cNvPr>
          <p:cNvSpPr>
            <a:spLocks noGrp="1"/>
          </p:cNvSpPr>
          <p:nvPr>
            <p:ph idx="1"/>
          </p:nvPr>
        </p:nvSpPr>
        <p:spPr>
          <a:xfrm>
            <a:off x="793660" y="2599509"/>
            <a:ext cx="10143668" cy="3435531"/>
          </a:xfrm>
        </p:spPr>
        <p:txBody>
          <a:bodyPr anchor="ctr">
            <a:normAutofit/>
          </a:bodyPr>
          <a:lstStyle/>
          <a:p>
            <a:r>
              <a:rPr lang="ja-JP" altLang="en-US" sz="2400"/>
              <a:t>分かち書きされていない表示が可能であることを明記</a:t>
            </a:r>
          </a:p>
          <a:p>
            <a:r>
              <a:rPr lang="ja-JP" altLang="en-US" sz="2400"/>
              <a:t>著者・編集者・出版社の意図通りの分かち書きの表示が可能であることを明記</a:t>
            </a:r>
          </a:p>
          <a:p>
            <a:endParaRPr kumimoji="1" lang="ja-JP" altLang="en-US" sz="2400"/>
          </a:p>
        </p:txBody>
      </p:sp>
    </p:spTree>
    <p:extLst>
      <p:ext uri="{BB962C8B-B14F-4D97-AF65-F5344CB8AC3E}">
        <p14:creationId xmlns:p14="http://schemas.microsoft.com/office/powerpoint/2010/main" val="772642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9A5A34A-C6FC-264E-94A3-618E2660D7FE}"/>
              </a:ext>
            </a:extLst>
          </p:cNvPr>
          <p:cNvSpPr>
            <a:spLocks noGrp="1"/>
          </p:cNvSpPr>
          <p:nvPr>
            <p:ph type="title"/>
          </p:nvPr>
        </p:nvSpPr>
        <p:spPr>
          <a:xfrm>
            <a:off x="808638" y="386930"/>
            <a:ext cx="9236700" cy="1188950"/>
          </a:xfrm>
        </p:spPr>
        <p:txBody>
          <a:bodyPr anchor="b">
            <a:normAutofit/>
          </a:bodyPr>
          <a:lstStyle/>
          <a:p>
            <a:r>
              <a:rPr lang="ja-JP" altLang="en-US" sz="5400"/>
              <a:t>縦組横組切り替え</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67768216-812A-4141-8670-CAAF8A9EEA82}"/>
              </a:ext>
            </a:extLst>
          </p:cNvPr>
          <p:cNvSpPr>
            <a:spLocks noGrp="1"/>
          </p:cNvSpPr>
          <p:nvPr>
            <p:ph idx="1"/>
          </p:nvPr>
        </p:nvSpPr>
        <p:spPr>
          <a:xfrm>
            <a:off x="793660" y="2599509"/>
            <a:ext cx="10143668" cy="3435531"/>
          </a:xfrm>
        </p:spPr>
        <p:txBody>
          <a:bodyPr anchor="ctr">
            <a:normAutofit/>
          </a:bodyPr>
          <a:lstStyle/>
          <a:p>
            <a:r>
              <a:rPr lang="ja-JP" altLang="en-US" sz="2400"/>
              <a:t>縦組だと読みにくい</a:t>
            </a:r>
          </a:p>
          <a:p>
            <a:r>
              <a:rPr lang="ja-JP" altLang="en-US" sz="2400"/>
              <a:t>横組だと読みにくい</a:t>
            </a:r>
          </a:p>
          <a:p>
            <a:r>
              <a:rPr lang="ja-JP" altLang="en-US" sz="2400"/>
              <a:t>利用者のニーズに応じ縦組・横組の表示切り替え機能が重要</a:t>
            </a:r>
          </a:p>
          <a:p>
            <a:r>
              <a:rPr lang="ja-JP" altLang="en-US" sz="2400"/>
              <a:t>縦組用と横組用のスタイルシートを両方組み込む</a:t>
            </a:r>
            <a:endParaRPr lang="en-US" altLang="ja-JP" sz="2400"/>
          </a:p>
          <a:p>
            <a:pPr marL="0" indent="0">
              <a:buNone/>
            </a:pPr>
            <a:r>
              <a:rPr lang="en-US" altLang="ja-JP" sz="2400"/>
              <a:t>Alternate Style Tags 1.2</a:t>
            </a:r>
            <a:r>
              <a:rPr lang="ja-JP" altLang="en-US" sz="2400"/>
              <a:t>で定義</a:t>
            </a:r>
          </a:p>
          <a:p>
            <a:endParaRPr kumimoji="1" lang="ja-JP" altLang="en-US" sz="2400"/>
          </a:p>
        </p:txBody>
      </p:sp>
    </p:spTree>
    <p:extLst>
      <p:ext uri="{BB962C8B-B14F-4D97-AF65-F5344CB8AC3E}">
        <p14:creationId xmlns:p14="http://schemas.microsoft.com/office/powerpoint/2010/main" val="4203994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E47D2B46-24E8-4547-97F0-EDD7399EC9D8}"/>
              </a:ext>
            </a:extLst>
          </p:cNvPr>
          <p:cNvSpPr>
            <a:spLocks noGrp="1"/>
          </p:cNvSpPr>
          <p:nvPr>
            <p:ph type="title"/>
          </p:nvPr>
        </p:nvSpPr>
        <p:spPr>
          <a:xfrm>
            <a:off x="808638" y="386930"/>
            <a:ext cx="9236700" cy="1188950"/>
          </a:xfrm>
        </p:spPr>
        <p:txBody>
          <a:bodyPr anchor="b">
            <a:normAutofit/>
          </a:bodyPr>
          <a:lstStyle/>
          <a:p>
            <a:r>
              <a:rPr lang="ja-JP" altLang="en-US" sz="5400"/>
              <a:t>縦組横組に関する書誌情報</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7E9F187E-2FA3-C647-BEA0-AA1B2799C630}"/>
              </a:ext>
            </a:extLst>
          </p:cNvPr>
          <p:cNvSpPr>
            <a:spLocks noGrp="1"/>
          </p:cNvSpPr>
          <p:nvPr>
            <p:ph idx="1"/>
          </p:nvPr>
        </p:nvSpPr>
        <p:spPr>
          <a:xfrm>
            <a:off x="793660" y="2599509"/>
            <a:ext cx="10143668" cy="3435531"/>
          </a:xfrm>
        </p:spPr>
        <p:txBody>
          <a:bodyPr anchor="ctr">
            <a:normAutofit/>
          </a:bodyPr>
          <a:lstStyle/>
          <a:p>
            <a:r>
              <a:rPr lang="ja-JP" altLang="en-US" sz="2400"/>
              <a:t>書誌情報にて縦組可・横組可を明示する</a:t>
            </a:r>
          </a:p>
          <a:p>
            <a:r>
              <a:rPr lang="ja-JP" altLang="en-US" sz="2400"/>
              <a:t>「下図の」「左図の」といった文中の記載をどうするか</a:t>
            </a:r>
          </a:p>
          <a:p>
            <a:r>
              <a:rPr lang="ja-JP" altLang="en-US" sz="2400"/>
              <a:t>底本が縦組・横組のどちらを前提としているかを書誌情報に記載し、利用者に提示できるようにする</a:t>
            </a:r>
          </a:p>
          <a:p>
            <a:endParaRPr kumimoji="1" lang="ja-JP" altLang="en-US" sz="2400"/>
          </a:p>
        </p:txBody>
      </p:sp>
    </p:spTree>
    <p:extLst>
      <p:ext uri="{BB962C8B-B14F-4D97-AF65-F5344CB8AC3E}">
        <p14:creationId xmlns:p14="http://schemas.microsoft.com/office/powerpoint/2010/main" val="3205858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8ADB3DD-21A3-F547-B081-F0E872895048}"/>
              </a:ext>
            </a:extLst>
          </p:cNvPr>
          <p:cNvSpPr>
            <a:spLocks noGrp="1"/>
          </p:cNvSpPr>
          <p:nvPr>
            <p:ph type="title"/>
          </p:nvPr>
        </p:nvSpPr>
        <p:spPr>
          <a:xfrm>
            <a:off x="808638" y="386930"/>
            <a:ext cx="9236700" cy="1188950"/>
          </a:xfrm>
        </p:spPr>
        <p:txBody>
          <a:bodyPr anchor="b">
            <a:normAutofit/>
          </a:bodyPr>
          <a:lstStyle/>
          <a:p>
            <a:r>
              <a:rPr lang="ja-JP" altLang="en-US" sz="5400"/>
              <a:t>ボーンアクセシブル</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89F2A108-F3FF-3849-A996-0F98F9827DB8}"/>
              </a:ext>
            </a:extLst>
          </p:cNvPr>
          <p:cNvSpPr>
            <a:spLocks noGrp="1"/>
          </p:cNvSpPr>
          <p:nvPr>
            <p:ph idx="1"/>
          </p:nvPr>
        </p:nvSpPr>
        <p:spPr>
          <a:xfrm>
            <a:off x="793660" y="2599509"/>
            <a:ext cx="10143668" cy="3435531"/>
          </a:xfrm>
        </p:spPr>
        <p:txBody>
          <a:bodyPr anchor="ctr">
            <a:normAutofit/>
          </a:bodyPr>
          <a:lstStyle/>
          <a:p>
            <a:r>
              <a:rPr lang="ja-JP" altLang="en-US" sz="2400"/>
              <a:t>ルビ・分かち書き・縦組横組切り替えについては、</a:t>
            </a:r>
            <a:r>
              <a:rPr lang="en-US" altLang="ja-JP" sz="2400"/>
              <a:t>1</a:t>
            </a:r>
            <a:r>
              <a:rPr lang="ja-JP" altLang="en-US" sz="2400"/>
              <a:t>つの</a:t>
            </a:r>
            <a:r>
              <a:rPr lang="en-US" altLang="ja-JP" sz="2400"/>
              <a:t>EPUB</a:t>
            </a:r>
            <a:r>
              <a:rPr lang="ja-JP" altLang="en-US" sz="2400"/>
              <a:t>で利用者のニーズに応じ表示を切り替え可能なしくみ</a:t>
            </a:r>
            <a:endParaRPr lang="en-US" altLang="ja-JP" sz="2400"/>
          </a:p>
          <a:p>
            <a:endParaRPr kumimoji="1" lang="en-US" altLang="ja-JP" sz="2400"/>
          </a:p>
          <a:p>
            <a:r>
              <a:rPr lang="ja-JP" altLang="en-US" sz="2400"/>
              <a:t>健常者も障害者も同じ</a:t>
            </a:r>
            <a:r>
              <a:rPr lang="en-US" altLang="ja-JP" sz="2400"/>
              <a:t>EPUB</a:t>
            </a:r>
            <a:r>
              <a:rPr lang="ja-JP" altLang="en-US" sz="2400"/>
              <a:t>を使って読書ができるボーンアクセシブルな電子出版を実現すべく仕様策定</a:t>
            </a:r>
            <a:endParaRPr kumimoji="1" lang="ja-JP" altLang="en-US" sz="2400"/>
          </a:p>
        </p:txBody>
      </p:sp>
    </p:spTree>
    <p:extLst>
      <p:ext uri="{BB962C8B-B14F-4D97-AF65-F5344CB8AC3E}">
        <p14:creationId xmlns:p14="http://schemas.microsoft.com/office/powerpoint/2010/main" val="3643552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56E0CEB-3C54-B143-9BF7-D11B31F6A6A3}"/>
              </a:ext>
            </a:extLst>
          </p:cNvPr>
          <p:cNvSpPr>
            <a:spLocks noGrp="1"/>
          </p:cNvSpPr>
          <p:nvPr>
            <p:ph type="title"/>
          </p:nvPr>
        </p:nvSpPr>
        <p:spPr>
          <a:xfrm>
            <a:off x="808638" y="386930"/>
            <a:ext cx="9236700" cy="1188950"/>
          </a:xfrm>
        </p:spPr>
        <p:txBody>
          <a:bodyPr anchor="b">
            <a:normAutofit/>
          </a:bodyPr>
          <a:lstStyle/>
          <a:p>
            <a:r>
              <a:rPr lang="en-US" altLang="ja-JP" sz="5400"/>
              <a:t>JDC</a:t>
            </a:r>
            <a:r>
              <a:rPr lang="ja-JP" altLang="en-US" sz="5400"/>
              <a:t>の取り組み</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387D27D4-141D-3E41-A0BC-7FE7A00BB0DA}"/>
              </a:ext>
            </a:extLst>
          </p:cNvPr>
          <p:cNvSpPr>
            <a:spLocks noGrp="1"/>
          </p:cNvSpPr>
          <p:nvPr>
            <p:ph idx="1"/>
          </p:nvPr>
        </p:nvSpPr>
        <p:spPr>
          <a:xfrm>
            <a:off x="793660" y="2599509"/>
            <a:ext cx="10143668" cy="3435531"/>
          </a:xfrm>
        </p:spPr>
        <p:txBody>
          <a:bodyPr anchor="ctr">
            <a:normAutofit/>
          </a:bodyPr>
          <a:lstStyle/>
          <a:p>
            <a:r>
              <a:rPr lang="en-US" altLang="ja-JP" sz="2000"/>
              <a:t>EPUB</a:t>
            </a:r>
            <a:r>
              <a:rPr lang="ja-JP" altLang="en-US" sz="2000"/>
              <a:t>の文書構造を生かした音声読み上げによる読書の利点</a:t>
            </a:r>
            <a:endParaRPr lang="en-US" altLang="ja-JP" sz="2000"/>
          </a:p>
          <a:p>
            <a:pPr marL="0" indent="0">
              <a:buNone/>
            </a:pPr>
            <a:r>
              <a:rPr lang="ja-JP" altLang="en-US" sz="2000"/>
              <a:t>フラットテキストに対する</a:t>
            </a:r>
            <a:r>
              <a:rPr lang="en-US" altLang="ja-JP" sz="2000"/>
              <a:t>EPUB</a:t>
            </a:r>
            <a:r>
              <a:rPr lang="ja-JP" altLang="en-US" sz="2000"/>
              <a:t>のナビゲーションを含むアクセシビリティ面の優位性の文書化</a:t>
            </a:r>
            <a:endParaRPr lang="en-US" altLang="ja-JP" sz="2000"/>
          </a:p>
          <a:p>
            <a:r>
              <a:rPr lang="en-US" altLang="ja-JP" sz="2000"/>
              <a:t>EPUB</a:t>
            </a:r>
            <a:r>
              <a:rPr lang="ja-JP" altLang="en-US" sz="2000"/>
              <a:t>リーディングシステムに要求されるアクセシビリティ関連機能の文書化</a:t>
            </a:r>
          </a:p>
          <a:p>
            <a:pPr marL="0" indent="0">
              <a:buNone/>
            </a:pPr>
            <a:r>
              <a:rPr lang="ja-JP" altLang="en-US" sz="2000"/>
              <a:t>ナビゲーション機能、ルビ・分かち書き・縦組横組関連の表示切り替え等</a:t>
            </a:r>
            <a:endParaRPr lang="en-US" altLang="ja-JP" sz="2000"/>
          </a:p>
          <a:p>
            <a:r>
              <a:rPr lang="ja-JP" altLang="en-US" sz="2000"/>
              <a:t>ルビ・分かち書き・縦組横組関連の書誌情報が</a:t>
            </a:r>
            <a:r>
              <a:rPr lang="en-US" altLang="ja-JP" sz="2000"/>
              <a:t>ONIX</a:t>
            </a:r>
            <a:r>
              <a:rPr lang="ja-JP" altLang="en-US" sz="2000"/>
              <a:t>、</a:t>
            </a:r>
            <a:r>
              <a:rPr lang="en-US" altLang="ja-JP" sz="2000"/>
              <a:t>Schema.org</a:t>
            </a:r>
            <a:r>
              <a:rPr lang="ja-JP" altLang="en-US" sz="2000"/>
              <a:t>の世界的な仕様となるよう活動中</a:t>
            </a:r>
          </a:p>
          <a:p>
            <a:pPr marL="0" indent="0">
              <a:buNone/>
            </a:pPr>
            <a:r>
              <a:rPr lang="en-US" altLang="ja-JP" sz="2000"/>
              <a:t>Schema.org</a:t>
            </a:r>
            <a:r>
              <a:rPr lang="ja-JP" altLang="en-US" sz="2000"/>
              <a:t>：</a:t>
            </a:r>
            <a:r>
              <a:rPr lang="en-US" altLang="ja-JP" sz="2000"/>
              <a:t>EPUB</a:t>
            </a:r>
            <a:r>
              <a:rPr lang="ja-JP" altLang="en-US" sz="2000"/>
              <a:t>内部の書誌情報</a:t>
            </a:r>
          </a:p>
          <a:p>
            <a:pPr marL="0" indent="0">
              <a:buNone/>
            </a:pPr>
            <a:r>
              <a:rPr lang="en-US" altLang="ja-JP" sz="2000"/>
              <a:t>ONIX</a:t>
            </a:r>
            <a:r>
              <a:rPr lang="ja-JP" altLang="en-US" sz="2000"/>
              <a:t>：</a:t>
            </a:r>
            <a:r>
              <a:rPr lang="en-US" altLang="ja-JP" sz="2000"/>
              <a:t>EPUB</a:t>
            </a:r>
            <a:r>
              <a:rPr lang="ja-JP" altLang="en-US" sz="2000"/>
              <a:t>外部の書誌情報</a:t>
            </a:r>
          </a:p>
          <a:p>
            <a:pPr marL="0" indent="0">
              <a:buNone/>
            </a:pPr>
            <a:endParaRPr kumimoji="1" lang="en-US" altLang="ja-JP" sz="2000"/>
          </a:p>
        </p:txBody>
      </p:sp>
    </p:spTree>
    <p:extLst>
      <p:ext uri="{BB962C8B-B14F-4D97-AF65-F5344CB8AC3E}">
        <p14:creationId xmlns:p14="http://schemas.microsoft.com/office/powerpoint/2010/main" val="4190022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5B339F4-93B9-4E04-9721-143AD6782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0"/>
            <a:ext cx="7147352" cy="5777808"/>
            <a:chOff x="329184" y="1"/>
            <a:chExt cx="524256" cy="5777808"/>
          </a:xfrm>
        </p:grpSpPr>
        <p:cxnSp>
          <p:nvCxnSpPr>
            <p:cNvPr id="11" name="Straight Connector 10">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1"/>
            <a:ext cx="10999072" cy="532513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089321B-7E23-7248-8EF3-C463457F9D13}"/>
              </a:ext>
            </a:extLst>
          </p:cNvPr>
          <p:cNvSpPr>
            <a:spLocks noGrp="1"/>
          </p:cNvSpPr>
          <p:nvPr>
            <p:ph type="title"/>
          </p:nvPr>
        </p:nvSpPr>
        <p:spPr>
          <a:xfrm>
            <a:off x="1524000" y="1231961"/>
            <a:ext cx="9144000" cy="2387600"/>
          </a:xfrm>
        </p:spPr>
        <p:txBody>
          <a:bodyPr vert="horz" lIns="91440" tIns="45720" rIns="91440" bIns="45720" rtlCol="0" anchor="b">
            <a:normAutofit/>
          </a:bodyPr>
          <a:lstStyle/>
          <a:p>
            <a:pPr algn="ctr"/>
            <a:r>
              <a:rPr lang="ja-JP" altLang="en-US" sz="6000" kern="1200">
                <a:solidFill>
                  <a:schemeClr val="tx1"/>
                </a:solidFill>
                <a:latin typeface="+mj-lt"/>
                <a:ea typeface="+mj-ea"/>
                <a:cs typeface="+mj-cs"/>
              </a:rPr>
              <a:t>ご清聴ありがとうございました。</a:t>
            </a:r>
            <a:endParaRPr kumimoji="1" lang="en-US" altLang="ja-JP" sz="6000" kern="1200" dirty="0">
              <a:solidFill>
                <a:schemeClr val="tx1"/>
              </a:solidFill>
              <a:latin typeface="+mj-lt"/>
              <a:ea typeface="+mj-ea"/>
              <a:cs typeface="+mj-cs"/>
            </a:endParaRPr>
          </a:p>
        </p:txBody>
      </p:sp>
      <p:sp>
        <p:nvSpPr>
          <p:cNvPr id="3" name="コンテンツ プレースホルダー 2">
            <a:extLst>
              <a:ext uri="{FF2B5EF4-FFF2-40B4-BE49-F238E27FC236}">
                <a16:creationId xmlns:a16="http://schemas.microsoft.com/office/drawing/2014/main" id="{F4D4E747-9C60-0D45-A198-3B17C4FF39B3}"/>
              </a:ext>
            </a:extLst>
          </p:cNvPr>
          <p:cNvSpPr>
            <a:spLocks noGrp="1"/>
          </p:cNvSpPr>
          <p:nvPr>
            <p:ph idx="1"/>
          </p:nvPr>
        </p:nvSpPr>
        <p:spPr>
          <a:xfrm>
            <a:off x="1524000" y="3803712"/>
            <a:ext cx="9144000" cy="1563686"/>
          </a:xfrm>
        </p:spPr>
        <p:txBody>
          <a:bodyPr vert="horz" lIns="91440" tIns="45720" rIns="91440" bIns="45720" rtlCol="0">
            <a:normAutofit/>
          </a:bodyPr>
          <a:lstStyle/>
          <a:p>
            <a:pPr marL="0" indent="0" algn="ctr">
              <a:buNone/>
            </a:pPr>
            <a:r>
              <a:rPr lang="ja-JP" altLang="en-US" sz="2400" kern="1200">
                <a:solidFill>
                  <a:schemeClr val="tx1"/>
                </a:solidFill>
                <a:latin typeface="+mn-lt"/>
                <a:ea typeface="+mn-ea"/>
                <a:cs typeface="+mn-cs"/>
              </a:rPr>
              <a:t>以下のページは関連資料です</a:t>
            </a:r>
            <a:endParaRPr kumimoji="1" lang="en-US" altLang="ja-JP" sz="2400" kern="1200">
              <a:solidFill>
                <a:schemeClr val="tx1"/>
              </a:solidFill>
              <a:latin typeface="+mn-lt"/>
              <a:ea typeface="+mn-ea"/>
              <a:cs typeface="+mn-cs"/>
            </a:endParaRPr>
          </a:p>
        </p:txBody>
      </p:sp>
    </p:spTree>
    <p:extLst>
      <p:ext uri="{BB962C8B-B14F-4D97-AF65-F5344CB8AC3E}">
        <p14:creationId xmlns:p14="http://schemas.microsoft.com/office/powerpoint/2010/main" val="730517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51D20DA9-F5D8-D749-ADCC-DAA1E680887F}"/>
              </a:ext>
            </a:extLst>
          </p:cNvPr>
          <p:cNvSpPr>
            <a:spLocks noGrp="1"/>
          </p:cNvSpPr>
          <p:nvPr>
            <p:ph type="title"/>
          </p:nvPr>
        </p:nvSpPr>
        <p:spPr>
          <a:xfrm>
            <a:off x="1137036" y="548640"/>
            <a:ext cx="9543405" cy="1188720"/>
          </a:xfrm>
        </p:spPr>
        <p:txBody>
          <a:bodyPr>
            <a:normAutofit/>
          </a:bodyPr>
          <a:lstStyle/>
          <a:p>
            <a:r>
              <a:rPr lang="en-US" altLang="ja-JP">
                <a:solidFill>
                  <a:schemeClr val="tx1">
                    <a:lumMod val="85000"/>
                    <a:lumOff val="15000"/>
                  </a:schemeClr>
                </a:solidFill>
              </a:rPr>
              <a:t>JDC</a:t>
            </a:r>
            <a:r>
              <a:rPr lang="ja-JP" altLang="en-US">
                <a:solidFill>
                  <a:schemeClr val="tx1">
                    <a:lumMod val="85000"/>
                    <a:lumOff val="15000"/>
                  </a:schemeClr>
                </a:solidFill>
              </a:rPr>
              <a:t>にて作成した仕様</a:t>
            </a:r>
            <a:endParaRPr kumimoji="1" lang="ja-JP" altLang="en-US">
              <a:solidFill>
                <a:schemeClr val="tx1">
                  <a:lumMod val="85000"/>
                  <a:lumOff val="15000"/>
                </a:schemeClr>
              </a:solidFill>
            </a:endParaRPr>
          </a:p>
        </p:txBody>
      </p:sp>
      <p:sp>
        <p:nvSpPr>
          <p:cNvPr id="3" name="コンテンツ プレースホルダー 2">
            <a:extLst>
              <a:ext uri="{FF2B5EF4-FFF2-40B4-BE49-F238E27FC236}">
                <a16:creationId xmlns:a16="http://schemas.microsoft.com/office/drawing/2014/main" id="{34A13D1B-D774-9949-BC66-BA4E878138AF}"/>
              </a:ext>
            </a:extLst>
          </p:cNvPr>
          <p:cNvSpPr>
            <a:spLocks noGrp="1"/>
          </p:cNvSpPr>
          <p:nvPr>
            <p:ph idx="1"/>
          </p:nvPr>
        </p:nvSpPr>
        <p:spPr>
          <a:xfrm>
            <a:off x="1957987" y="2431765"/>
            <a:ext cx="8276026" cy="3320031"/>
          </a:xfrm>
        </p:spPr>
        <p:txBody>
          <a:bodyPr anchor="ctr">
            <a:normAutofit/>
          </a:bodyPr>
          <a:lstStyle/>
          <a:p>
            <a:pPr marL="0" indent="0">
              <a:buNone/>
            </a:pPr>
            <a:r>
              <a:rPr lang="en-US" altLang="ja-JP" sz="1700">
                <a:solidFill>
                  <a:schemeClr val="tx1">
                    <a:lumMod val="85000"/>
                    <a:lumOff val="15000"/>
                  </a:schemeClr>
                </a:solidFill>
              </a:rPr>
              <a:t>JDC</a:t>
            </a:r>
            <a:r>
              <a:rPr lang="ja-JP" altLang="en-US" sz="1700">
                <a:solidFill>
                  <a:schemeClr val="tx1">
                    <a:lumMod val="85000"/>
                    <a:lumOff val="15000"/>
                  </a:schemeClr>
                </a:solidFill>
              </a:rPr>
              <a:t>技術委員会のホームページで公開中</a:t>
            </a:r>
            <a:endParaRPr lang="en-US" altLang="ja-JP" sz="1700">
              <a:solidFill>
                <a:schemeClr val="tx1">
                  <a:lumMod val="85000"/>
                  <a:lumOff val="15000"/>
                </a:schemeClr>
              </a:solidFill>
            </a:endParaRPr>
          </a:p>
          <a:p>
            <a:pPr marL="0" indent="0">
              <a:buNone/>
            </a:pPr>
            <a:endParaRPr lang="ja-JP" altLang="en-US" sz="1700">
              <a:solidFill>
                <a:schemeClr val="tx1">
                  <a:lumMod val="85000"/>
                  <a:lumOff val="15000"/>
                </a:schemeClr>
              </a:solidFill>
            </a:endParaRPr>
          </a:p>
          <a:p>
            <a:r>
              <a:rPr lang="ja-JP" altLang="en-US" sz="1700">
                <a:solidFill>
                  <a:schemeClr val="tx1">
                    <a:lumMod val="85000"/>
                    <a:lumOff val="15000"/>
                  </a:schemeClr>
                </a:solidFill>
              </a:rPr>
              <a:t>ルビ表示要求仕様（和文）</a:t>
            </a:r>
          </a:p>
          <a:p>
            <a:r>
              <a:rPr lang="ja-JP" altLang="en-US" sz="1700">
                <a:solidFill>
                  <a:schemeClr val="tx1">
                    <a:lumMod val="85000"/>
                    <a:lumOff val="15000"/>
                  </a:schemeClr>
                </a:solidFill>
              </a:rPr>
              <a:t>ルビ発見要求仕様（和文と英文）</a:t>
            </a:r>
          </a:p>
          <a:p>
            <a:r>
              <a:rPr lang="ja-JP" altLang="en-US" sz="1700">
                <a:solidFill>
                  <a:schemeClr val="tx1">
                    <a:lumMod val="85000"/>
                    <a:lumOff val="15000"/>
                  </a:schemeClr>
                </a:solidFill>
              </a:rPr>
              <a:t>ルビ発見機構仕様（和文と英文）</a:t>
            </a:r>
          </a:p>
          <a:p>
            <a:r>
              <a:rPr lang="ja-JP" altLang="en-US" sz="1700">
                <a:solidFill>
                  <a:schemeClr val="tx1">
                    <a:lumMod val="85000"/>
                    <a:lumOff val="15000"/>
                  </a:schemeClr>
                </a:solidFill>
              </a:rPr>
              <a:t>分かち書き発見要求仕様（和文と英文）</a:t>
            </a:r>
          </a:p>
          <a:p>
            <a:r>
              <a:rPr lang="ja-JP" altLang="en-US" sz="1700">
                <a:solidFill>
                  <a:schemeClr val="tx1">
                    <a:lumMod val="85000"/>
                    <a:lumOff val="15000"/>
                  </a:schemeClr>
                </a:solidFill>
              </a:rPr>
              <a:t>分かち書き発見機構仕様（和文と英文）</a:t>
            </a:r>
          </a:p>
          <a:p>
            <a:r>
              <a:rPr lang="ja-JP" altLang="en-US" sz="1700">
                <a:solidFill>
                  <a:schemeClr val="tx1">
                    <a:lumMod val="85000"/>
                    <a:lumOff val="15000"/>
                  </a:schemeClr>
                </a:solidFill>
              </a:rPr>
              <a:t>縦横切替え発見要求仕様（和文と英文）</a:t>
            </a:r>
          </a:p>
          <a:p>
            <a:r>
              <a:rPr lang="ja-JP" altLang="en-US" sz="1700">
                <a:solidFill>
                  <a:schemeClr val="tx1">
                    <a:lumMod val="85000"/>
                    <a:lumOff val="15000"/>
                  </a:schemeClr>
                </a:solidFill>
              </a:rPr>
              <a:t>縦横切替え発見機構仕様（和文と英文）</a:t>
            </a:r>
          </a:p>
          <a:p>
            <a:endParaRPr kumimoji="1" lang="ja-JP" altLang="en-US" sz="17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0072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DDD1375B-2F19-CA4A-9192-6727DF6672B4}"/>
              </a:ext>
            </a:extLst>
          </p:cNvPr>
          <p:cNvSpPr>
            <a:spLocks noGrp="1"/>
          </p:cNvSpPr>
          <p:nvPr>
            <p:ph type="title"/>
          </p:nvPr>
        </p:nvSpPr>
        <p:spPr>
          <a:xfrm>
            <a:off x="1137036" y="548640"/>
            <a:ext cx="9543405" cy="1188720"/>
          </a:xfrm>
        </p:spPr>
        <p:txBody>
          <a:bodyPr>
            <a:normAutofit/>
          </a:bodyPr>
          <a:lstStyle/>
          <a:p>
            <a:r>
              <a:rPr lang="en-US" altLang="ja-JP">
                <a:solidFill>
                  <a:schemeClr val="tx1">
                    <a:lumMod val="85000"/>
                    <a:lumOff val="15000"/>
                  </a:schemeClr>
                </a:solidFill>
              </a:rPr>
              <a:t>JDC</a:t>
            </a:r>
            <a:r>
              <a:rPr lang="ja-JP" altLang="en-US">
                <a:solidFill>
                  <a:schemeClr val="tx1">
                    <a:lumMod val="85000"/>
                    <a:lumOff val="15000"/>
                  </a:schemeClr>
                </a:solidFill>
              </a:rPr>
              <a:t>で作成中の文書</a:t>
            </a:r>
            <a:endParaRPr kumimoji="1" lang="ja-JP" altLang="en-US">
              <a:solidFill>
                <a:schemeClr val="tx1">
                  <a:lumMod val="85000"/>
                  <a:lumOff val="15000"/>
                </a:schemeClr>
              </a:solidFill>
            </a:endParaRPr>
          </a:p>
        </p:txBody>
      </p:sp>
      <p:sp>
        <p:nvSpPr>
          <p:cNvPr id="3" name="コンテンツ プレースホルダー 2">
            <a:extLst>
              <a:ext uri="{FF2B5EF4-FFF2-40B4-BE49-F238E27FC236}">
                <a16:creationId xmlns:a16="http://schemas.microsoft.com/office/drawing/2014/main" id="{2A78E088-DA88-D545-9892-66DE27B75063}"/>
              </a:ext>
            </a:extLst>
          </p:cNvPr>
          <p:cNvSpPr>
            <a:spLocks noGrp="1"/>
          </p:cNvSpPr>
          <p:nvPr>
            <p:ph idx="1"/>
          </p:nvPr>
        </p:nvSpPr>
        <p:spPr>
          <a:xfrm>
            <a:off x="1957987" y="2431765"/>
            <a:ext cx="8276026" cy="3320031"/>
          </a:xfrm>
        </p:spPr>
        <p:txBody>
          <a:bodyPr anchor="ctr">
            <a:normAutofit/>
          </a:bodyPr>
          <a:lstStyle/>
          <a:p>
            <a:pPr marL="0" indent="0">
              <a:buNone/>
            </a:pPr>
            <a:r>
              <a:rPr lang="en-US" altLang="ja-JP" sz="2000">
                <a:solidFill>
                  <a:schemeClr val="tx1">
                    <a:lumMod val="85000"/>
                    <a:lumOff val="15000"/>
                  </a:schemeClr>
                </a:solidFill>
              </a:rPr>
              <a:t>JDC</a:t>
            </a:r>
            <a:r>
              <a:rPr lang="ja-JP" altLang="en-US" sz="2000">
                <a:solidFill>
                  <a:schemeClr val="tx1">
                    <a:lumMod val="85000"/>
                    <a:lumOff val="15000"/>
                  </a:schemeClr>
                </a:solidFill>
              </a:rPr>
              <a:t>技術委員会の</a:t>
            </a:r>
            <a:r>
              <a:rPr lang="en-US" altLang="ja-JP" sz="2000">
                <a:solidFill>
                  <a:schemeClr val="tx1">
                    <a:lumMod val="85000"/>
                    <a:lumOff val="15000"/>
                  </a:schemeClr>
                </a:solidFill>
              </a:rPr>
              <a:t>WiKi</a:t>
            </a:r>
            <a:r>
              <a:rPr lang="ja-JP" altLang="en-US" sz="2000">
                <a:solidFill>
                  <a:schemeClr val="tx1">
                    <a:lumMod val="85000"/>
                    <a:lumOff val="15000"/>
                  </a:schemeClr>
                </a:solidFill>
              </a:rPr>
              <a:t>で作成作業中（コメント歓迎）</a:t>
            </a:r>
          </a:p>
          <a:p>
            <a:endParaRPr lang="ja-JP" altLang="en-US" sz="2000">
              <a:solidFill>
                <a:schemeClr val="tx1">
                  <a:lumMod val="85000"/>
                  <a:lumOff val="15000"/>
                </a:schemeClr>
              </a:solidFill>
            </a:endParaRPr>
          </a:p>
          <a:p>
            <a:r>
              <a:rPr lang="en-US" altLang="ja-JP" sz="2000">
                <a:solidFill>
                  <a:schemeClr val="tx1">
                    <a:lumMod val="85000"/>
                    <a:lumOff val="15000"/>
                  </a:schemeClr>
                </a:solidFill>
              </a:rPr>
              <a:t>EPUB</a:t>
            </a:r>
            <a:r>
              <a:rPr lang="ja-JP" altLang="en-US" sz="2000">
                <a:solidFill>
                  <a:schemeClr val="tx1">
                    <a:lumMod val="85000"/>
                    <a:lumOff val="15000"/>
                  </a:schemeClr>
                </a:solidFill>
              </a:rPr>
              <a:t>の文書構造を生かした音声読み上げによる読書の利点</a:t>
            </a:r>
          </a:p>
          <a:p>
            <a:r>
              <a:rPr lang="ja-JP" altLang="en-US" sz="2000">
                <a:solidFill>
                  <a:schemeClr val="tx1">
                    <a:lumMod val="85000"/>
                    <a:lumOff val="15000"/>
                  </a:schemeClr>
                </a:solidFill>
              </a:rPr>
              <a:t>フラットテキストは情報アクセシビリティの最適解か？支援技術を阻害しない</a:t>
            </a:r>
            <a:r>
              <a:rPr lang="en-US" altLang="ja-JP" sz="2000">
                <a:solidFill>
                  <a:schemeClr val="tx1">
                    <a:lumMod val="85000"/>
                    <a:lumOff val="15000"/>
                  </a:schemeClr>
                </a:solidFill>
              </a:rPr>
              <a:t>DRM</a:t>
            </a:r>
            <a:r>
              <a:rPr lang="ja-JP" altLang="en-US" sz="2000">
                <a:solidFill>
                  <a:schemeClr val="tx1">
                    <a:lumMod val="85000"/>
                    <a:lumOff val="15000"/>
                  </a:schemeClr>
                </a:solidFill>
              </a:rPr>
              <a:t>を！</a:t>
            </a:r>
          </a:p>
          <a:p>
            <a:r>
              <a:rPr lang="ja-JP" altLang="en-US" sz="2000">
                <a:solidFill>
                  <a:schemeClr val="tx1">
                    <a:lumMod val="85000"/>
                    <a:lumOff val="15000"/>
                  </a:schemeClr>
                </a:solidFill>
              </a:rPr>
              <a:t>ルビを含む電子化文書の音声合成による読み上げ</a:t>
            </a:r>
            <a:r>
              <a:rPr lang="en-US" altLang="ja-JP" sz="2000">
                <a:solidFill>
                  <a:schemeClr val="tx1">
                    <a:lumMod val="85000"/>
                    <a:lumOff val="15000"/>
                  </a:schemeClr>
                </a:solidFill>
              </a:rPr>
              <a:t>: </a:t>
            </a:r>
            <a:r>
              <a:rPr lang="ja-JP" altLang="en-US" sz="2000">
                <a:solidFill>
                  <a:schemeClr val="tx1">
                    <a:lumMod val="85000"/>
                    <a:lumOff val="15000"/>
                  </a:schemeClr>
                </a:solidFill>
              </a:rPr>
              <a:t>ユーザ要求</a:t>
            </a:r>
          </a:p>
          <a:p>
            <a:r>
              <a:rPr lang="ja-JP" altLang="en-US" sz="2000">
                <a:solidFill>
                  <a:schemeClr val="tx1">
                    <a:lumMod val="85000"/>
                    <a:lumOff val="15000"/>
                  </a:schemeClr>
                </a:solidFill>
              </a:rPr>
              <a:t>ルビを含む文書の音声合成による読み上げ</a:t>
            </a:r>
            <a:r>
              <a:rPr lang="en-US" altLang="ja-JP" sz="2000">
                <a:solidFill>
                  <a:schemeClr val="tx1">
                    <a:lumMod val="85000"/>
                    <a:lumOff val="15000"/>
                  </a:schemeClr>
                </a:solidFill>
              </a:rPr>
              <a:t>: </a:t>
            </a:r>
            <a:r>
              <a:rPr lang="ja-JP" altLang="en-US" sz="2000">
                <a:solidFill>
                  <a:schemeClr val="tx1">
                    <a:lumMod val="85000"/>
                    <a:lumOff val="15000"/>
                  </a:schemeClr>
                </a:solidFill>
              </a:rPr>
              <a:t>実装方式</a:t>
            </a:r>
          </a:p>
          <a:p>
            <a:r>
              <a:rPr lang="ja-JP" altLang="en-US" sz="2000">
                <a:solidFill>
                  <a:schemeClr val="tx1">
                    <a:lumMod val="85000"/>
                    <a:lumOff val="15000"/>
                  </a:schemeClr>
                </a:solidFill>
              </a:rPr>
              <a:t>アクセシビリティの観点での</a:t>
            </a:r>
            <a:r>
              <a:rPr lang="en-US" altLang="ja-JP" sz="2000">
                <a:solidFill>
                  <a:schemeClr val="tx1">
                    <a:lumMod val="85000"/>
                    <a:lumOff val="15000"/>
                  </a:schemeClr>
                </a:solidFill>
              </a:rPr>
              <a:t>rb</a:t>
            </a:r>
            <a:r>
              <a:rPr lang="ja-JP" altLang="en-US" sz="2000">
                <a:solidFill>
                  <a:schemeClr val="tx1">
                    <a:lumMod val="85000"/>
                    <a:lumOff val="15000"/>
                  </a:schemeClr>
                </a:solidFill>
              </a:rPr>
              <a:t>タグの必要性について</a:t>
            </a:r>
          </a:p>
          <a:p>
            <a:endParaRPr kumimoji="1" lang="ja-JP" altLang="en-US" sz="20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669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CC8D37D3-4AF1-134E-8B79-A42CD0BAA47F}"/>
              </a:ext>
            </a:extLst>
          </p:cNvPr>
          <p:cNvSpPr>
            <a:spLocks noGrp="1"/>
          </p:cNvSpPr>
          <p:nvPr>
            <p:ph type="title"/>
          </p:nvPr>
        </p:nvSpPr>
        <p:spPr>
          <a:xfrm>
            <a:off x="808638" y="386930"/>
            <a:ext cx="9236700" cy="1188950"/>
          </a:xfrm>
        </p:spPr>
        <p:txBody>
          <a:bodyPr anchor="b">
            <a:normAutofit/>
          </a:bodyPr>
          <a:lstStyle/>
          <a:p>
            <a:r>
              <a:rPr lang="en-US" altLang="ja-JP" sz="5400"/>
              <a:t>JDC</a:t>
            </a:r>
            <a:r>
              <a:rPr lang="ja-JP" altLang="en-US" sz="5400"/>
              <a:t>技術委員会</a:t>
            </a:r>
            <a:endParaRPr kumimoji="1" lang="ja-JP" altLang="en-US" sz="5400"/>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7B1E90AD-E94C-8D43-9D00-0E139F5A0DCE}"/>
              </a:ext>
            </a:extLst>
          </p:cNvPr>
          <p:cNvSpPr>
            <a:spLocks noGrp="1"/>
          </p:cNvSpPr>
          <p:nvPr>
            <p:ph idx="1"/>
          </p:nvPr>
        </p:nvSpPr>
        <p:spPr>
          <a:xfrm>
            <a:off x="793660" y="2599509"/>
            <a:ext cx="10143668" cy="3435531"/>
          </a:xfrm>
        </p:spPr>
        <p:txBody>
          <a:bodyPr anchor="ctr">
            <a:normAutofit/>
          </a:bodyPr>
          <a:lstStyle/>
          <a:p>
            <a:r>
              <a:rPr lang="en-US" altLang="ja-JP" sz="2400" dirty="0"/>
              <a:t>2020</a:t>
            </a:r>
            <a:r>
              <a:rPr lang="ja-JP" altLang="en-US" sz="2400"/>
              <a:t>年</a:t>
            </a:r>
            <a:r>
              <a:rPr lang="en-US" altLang="ja-JP" sz="2400" dirty="0"/>
              <a:t>3</a:t>
            </a:r>
            <a:r>
              <a:rPr lang="ja-JP" altLang="en-US" sz="2400"/>
              <a:t>月から活動開始、委員会をほぼ毎週実施</a:t>
            </a:r>
            <a:endParaRPr lang="en-US" altLang="ja-JP" sz="2400" dirty="0"/>
          </a:p>
          <a:p>
            <a:pPr marL="0" indent="0">
              <a:buNone/>
            </a:pPr>
            <a:endParaRPr lang="en-US" altLang="ja-JP" sz="2400" dirty="0"/>
          </a:p>
          <a:p>
            <a:r>
              <a:rPr lang="ja-JP" altLang="en-US" sz="2400"/>
              <a:t>アクセシビリティの観点で、日本語</a:t>
            </a:r>
            <a:r>
              <a:rPr lang="en-US" altLang="ja-JP" sz="2400" dirty="0"/>
              <a:t>EPUB</a:t>
            </a:r>
            <a:r>
              <a:rPr lang="ja-JP" altLang="en-US" sz="2400"/>
              <a:t>書籍のレイアウト・読みあげを、利用者の要求に応じて切り替えるための仕様制定等の活動</a:t>
            </a:r>
            <a:endParaRPr kumimoji="1" lang="ja-JP" altLang="en-US" sz="2400"/>
          </a:p>
        </p:txBody>
      </p:sp>
    </p:spTree>
    <p:extLst>
      <p:ext uri="{BB962C8B-B14F-4D97-AF65-F5344CB8AC3E}">
        <p14:creationId xmlns:p14="http://schemas.microsoft.com/office/powerpoint/2010/main" val="479768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4D218C10-4707-E34F-A9ED-F6331B2AEF20}"/>
              </a:ext>
            </a:extLst>
          </p:cNvPr>
          <p:cNvSpPr>
            <a:spLocks noGrp="1"/>
          </p:cNvSpPr>
          <p:nvPr>
            <p:ph type="title"/>
          </p:nvPr>
        </p:nvSpPr>
        <p:spPr>
          <a:xfrm>
            <a:off x="1137036" y="548640"/>
            <a:ext cx="9543405" cy="1188720"/>
          </a:xfrm>
        </p:spPr>
        <p:txBody>
          <a:bodyPr>
            <a:normAutofit/>
          </a:bodyPr>
          <a:lstStyle/>
          <a:p>
            <a:r>
              <a:rPr lang="en-US" altLang="ja-JP" sz="3700">
                <a:solidFill>
                  <a:schemeClr val="tx1">
                    <a:lumMod val="85000"/>
                    <a:lumOff val="15000"/>
                  </a:schemeClr>
                </a:solidFill>
              </a:rPr>
              <a:t>JDC</a:t>
            </a:r>
            <a:r>
              <a:rPr lang="ja-JP" altLang="en-US" sz="3700">
                <a:solidFill>
                  <a:schemeClr val="tx1">
                    <a:lumMod val="85000"/>
                    <a:lumOff val="15000"/>
                  </a:schemeClr>
                </a:solidFill>
              </a:rPr>
              <a:t>からの働きかけで</a:t>
            </a:r>
            <a:r>
              <a:rPr lang="en-US" altLang="ja-JP" sz="3700">
                <a:solidFill>
                  <a:schemeClr val="tx1">
                    <a:lumMod val="85000"/>
                    <a:lumOff val="15000"/>
                  </a:schemeClr>
                </a:solidFill>
              </a:rPr>
              <a:t>W3C</a:t>
            </a:r>
            <a:r>
              <a:rPr lang="ja-JP" altLang="en-US" sz="3700">
                <a:solidFill>
                  <a:schemeClr val="tx1">
                    <a:lumMod val="85000"/>
                    <a:lumOff val="15000"/>
                  </a:schemeClr>
                </a:solidFill>
              </a:rPr>
              <a:t>の</a:t>
            </a:r>
            <a:r>
              <a:rPr lang="en-US" altLang="ja-JP" sz="3700">
                <a:solidFill>
                  <a:schemeClr val="tx1">
                    <a:lumMod val="85000"/>
                    <a:lumOff val="15000"/>
                  </a:schemeClr>
                </a:solidFill>
              </a:rPr>
              <a:t>Publishing WG</a:t>
            </a:r>
            <a:r>
              <a:rPr lang="ja-JP" altLang="en-US" sz="3700">
                <a:solidFill>
                  <a:schemeClr val="tx1">
                    <a:lumMod val="85000"/>
                    <a:lumOff val="15000"/>
                  </a:schemeClr>
                </a:solidFill>
              </a:rPr>
              <a:t>等で作成中の文書</a:t>
            </a:r>
            <a:endParaRPr kumimoji="1" lang="ja-JP" altLang="en-US" sz="3700">
              <a:solidFill>
                <a:schemeClr val="tx1">
                  <a:lumMod val="85000"/>
                  <a:lumOff val="15000"/>
                </a:schemeClr>
              </a:solidFill>
            </a:endParaRPr>
          </a:p>
        </p:txBody>
      </p:sp>
      <p:sp>
        <p:nvSpPr>
          <p:cNvPr id="3" name="コンテンツ プレースホルダー 2">
            <a:extLst>
              <a:ext uri="{FF2B5EF4-FFF2-40B4-BE49-F238E27FC236}">
                <a16:creationId xmlns:a16="http://schemas.microsoft.com/office/drawing/2014/main" id="{12EC70E0-E6E5-FA42-BA9E-8051827388A8}"/>
              </a:ext>
            </a:extLst>
          </p:cNvPr>
          <p:cNvSpPr>
            <a:spLocks noGrp="1"/>
          </p:cNvSpPr>
          <p:nvPr>
            <p:ph idx="1"/>
          </p:nvPr>
        </p:nvSpPr>
        <p:spPr>
          <a:xfrm>
            <a:off x="1957987" y="2431765"/>
            <a:ext cx="8276026" cy="3320031"/>
          </a:xfrm>
        </p:spPr>
        <p:txBody>
          <a:bodyPr anchor="ctr">
            <a:normAutofit/>
          </a:bodyPr>
          <a:lstStyle/>
          <a:p>
            <a:pPr marL="0" indent="0">
              <a:buNone/>
            </a:pPr>
            <a:endParaRPr lang="ja-JP" altLang="en-US" sz="2000">
              <a:solidFill>
                <a:schemeClr val="tx1">
                  <a:lumMod val="85000"/>
                  <a:lumOff val="15000"/>
                </a:schemeClr>
              </a:solidFill>
            </a:endParaRPr>
          </a:p>
          <a:p>
            <a:endParaRPr lang="ja-JP" altLang="en-US" sz="2000">
              <a:solidFill>
                <a:schemeClr val="tx1">
                  <a:lumMod val="85000"/>
                  <a:lumOff val="15000"/>
                </a:schemeClr>
              </a:solidFill>
            </a:endParaRPr>
          </a:p>
          <a:p>
            <a:r>
              <a:rPr lang="en-US" altLang="ja-JP" sz="2000">
                <a:solidFill>
                  <a:schemeClr val="tx1">
                    <a:lumMod val="85000"/>
                    <a:lumOff val="15000"/>
                  </a:schemeClr>
                </a:solidFill>
              </a:rPr>
              <a:t>Alternate Style Tags 1.2</a:t>
            </a:r>
          </a:p>
          <a:p>
            <a:pPr marL="0" indent="0">
              <a:buNone/>
            </a:pPr>
            <a:r>
              <a:rPr lang="ja-JP" altLang="en-US" sz="2000">
                <a:solidFill>
                  <a:schemeClr val="tx1">
                    <a:lumMod val="85000"/>
                    <a:lumOff val="15000"/>
                  </a:schemeClr>
                </a:solidFill>
              </a:rPr>
              <a:t>縦組横組切り替え</a:t>
            </a:r>
          </a:p>
          <a:p>
            <a:endParaRPr lang="ja-JP" altLang="en-US" sz="2000">
              <a:solidFill>
                <a:schemeClr val="tx1">
                  <a:lumMod val="85000"/>
                  <a:lumOff val="15000"/>
                </a:schemeClr>
              </a:solidFill>
            </a:endParaRPr>
          </a:p>
          <a:p>
            <a:r>
              <a:rPr lang="en-US" altLang="ja-JP" sz="2000">
                <a:solidFill>
                  <a:schemeClr val="tx1">
                    <a:lumMod val="85000"/>
                    <a:lumOff val="15000"/>
                  </a:schemeClr>
                </a:solidFill>
              </a:rPr>
              <a:t>EPUB 3 Text-to-Speech Enhancements 1.0</a:t>
            </a:r>
          </a:p>
          <a:p>
            <a:pPr marL="0" indent="0">
              <a:buNone/>
            </a:pPr>
            <a:r>
              <a:rPr lang="en-US" altLang="ja-JP" sz="2000">
                <a:solidFill>
                  <a:schemeClr val="tx1">
                    <a:lumMod val="85000"/>
                    <a:lumOff val="15000"/>
                  </a:schemeClr>
                </a:solidFill>
              </a:rPr>
              <a:t>EPUB</a:t>
            </a:r>
            <a:r>
              <a:rPr lang="ja-JP" altLang="en-US" sz="2000">
                <a:solidFill>
                  <a:schemeClr val="tx1">
                    <a:lumMod val="85000"/>
                    <a:lumOff val="15000"/>
                  </a:schemeClr>
                </a:solidFill>
              </a:rPr>
              <a:t>本体から切り離された</a:t>
            </a:r>
            <a:r>
              <a:rPr lang="en-US" altLang="ja-JP" sz="2000">
                <a:solidFill>
                  <a:schemeClr val="tx1">
                    <a:lumMod val="85000"/>
                    <a:lumOff val="15000"/>
                  </a:schemeClr>
                </a:solidFill>
              </a:rPr>
              <a:t>SSML, PLS</a:t>
            </a:r>
            <a:r>
              <a:rPr lang="ja-JP" altLang="en-US" sz="2000">
                <a:solidFill>
                  <a:schemeClr val="tx1">
                    <a:lumMod val="85000"/>
                    <a:lumOff val="15000"/>
                  </a:schemeClr>
                </a:solidFill>
              </a:rPr>
              <a:t>の仕様</a:t>
            </a:r>
          </a:p>
          <a:p>
            <a:endParaRPr lang="ja-JP" altLang="en-US" sz="2000">
              <a:solidFill>
                <a:schemeClr val="tx1">
                  <a:lumMod val="85000"/>
                  <a:lumOff val="15000"/>
                </a:schemeClr>
              </a:solidFill>
            </a:endParaRPr>
          </a:p>
          <a:p>
            <a:endParaRPr kumimoji="1" lang="ja-JP" altLang="en-US" sz="20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598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905D04F-98AC-8B41-809A-9F5F2A1A2432}"/>
              </a:ext>
            </a:extLst>
          </p:cNvPr>
          <p:cNvSpPr>
            <a:spLocks noGrp="1"/>
          </p:cNvSpPr>
          <p:nvPr>
            <p:ph type="title"/>
          </p:nvPr>
        </p:nvSpPr>
        <p:spPr>
          <a:xfrm>
            <a:off x="808638" y="386930"/>
            <a:ext cx="9236700" cy="1188950"/>
          </a:xfrm>
        </p:spPr>
        <p:txBody>
          <a:bodyPr anchor="b">
            <a:normAutofit/>
          </a:bodyPr>
          <a:lstStyle/>
          <a:p>
            <a:r>
              <a:rPr lang="en-US" altLang="ja-JP" sz="5400"/>
              <a:t>JDC</a:t>
            </a:r>
            <a:r>
              <a:rPr lang="ja-JP" altLang="en-US" sz="5400"/>
              <a:t>技術委員会の重点テーマ</a:t>
            </a:r>
            <a:endParaRPr kumimoji="1" lang="ja-JP" altLang="en-US" sz="5400"/>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3DF4C759-18A5-A944-B213-D9E2FBDE2B97}"/>
              </a:ext>
            </a:extLst>
          </p:cNvPr>
          <p:cNvSpPr>
            <a:spLocks noGrp="1"/>
          </p:cNvSpPr>
          <p:nvPr>
            <p:ph idx="1"/>
          </p:nvPr>
        </p:nvSpPr>
        <p:spPr>
          <a:xfrm>
            <a:off x="793660" y="2599509"/>
            <a:ext cx="10143668" cy="3435531"/>
          </a:xfrm>
        </p:spPr>
        <p:txBody>
          <a:bodyPr anchor="ctr">
            <a:normAutofit/>
          </a:bodyPr>
          <a:lstStyle/>
          <a:p>
            <a:r>
              <a:rPr lang="ja-JP" altLang="en-US" sz="2400"/>
              <a:t>ナビゲーション</a:t>
            </a:r>
            <a:endParaRPr lang="en-US" altLang="ja-JP" sz="2400"/>
          </a:p>
          <a:p>
            <a:r>
              <a:rPr lang="ja-JP" altLang="en-US" sz="2400"/>
              <a:t>分かち書き</a:t>
            </a:r>
            <a:endParaRPr lang="en-US" altLang="ja-JP" sz="2400"/>
          </a:p>
          <a:p>
            <a:r>
              <a:rPr lang="ja-JP" altLang="en-US" sz="2400"/>
              <a:t>縦組・横組切り替え</a:t>
            </a:r>
            <a:endParaRPr lang="en-US" altLang="ja-JP" sz="2400"/>
          </a:p>
          <a:p>
            <a:r>
              <a:rPr lang="ja-JP" altLang="en-US" sz="2400"/>
              <a:t>ルビ</a:t>
            </a:r>
            <a:endParaRPr kumimoji="1" lang="ja-JP" altLang="en-US" sz="2400"/>
          </a:p>
        </p:txBody>
      </p:sp>
    </p:spTree>
    <p:extLst>
      <p:ext uri="{BB962C8B-B14F-4D97-AF65-F5344CB8AC3E}">
        <p14:creationId xmlns:p14="http://schemas.microsoft.com/office/powerpoint/2010/main" val="139029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198964D-314F-E549-864C-B96141923AD7}"/>
              </a:ext>
            </a:extLst>
          </p:cNvPr>
          <p:cNvSpPr>
            <a:spLocks noGrp="1"/>
          </p:cNvSpPr>
          <p:nvPr>
            <p:ph type="title"/>
          </p:nvPr>
        </p:nvSpPr>
        <p:spPr>
          <a:xfrm>
            <a:off x="808638" y="386930"/>
            <a:ext cx="9236700" cy="1188950"/>
          </a:xfrm>
        </p:spPr>
        <p:txBody>
          <a:bodyPr anchor="b">
            <a:normAutofit/>
          </a:bodyPr>
          <a:lstStyle/>
          <a:p>
            <a:r>
              <a:rPr lang="ja-JP" altLang="en-US" sz="5400"/>
              <a:t>ナビゲーションとは何か</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B51BAD56-4261-E946-A187-681C83F60CA7}"/>
              </a:ext>
            </a:extLst>
          </p:cNvPr>
          <p:cNvSpPr>
            <a:spLocks noGrp="1"/>
          </p:cNvSpPr>
          <p:nvPr>
            <p:ph idx="1"/>
          </p:nvPr>
        </p:nvSpPr>
        <p:spPr>
          <a:xfrm>
            <a:off x="793660" y="2203079"/>
            <a:ext cx="10143668" cy="3831961"/>
          </a:xfrm>
        </p:spPr>
        <p:txBody>
          <a:bodyPr anchor="ctr">
            <a:normAutofit/>
          </a:bodyPr>
          <a:lstStyle/>
          <a:p>
            <a:r>
              <a:rPr lang="ja-JP" altLang="en-US" sz="2400"/>
              <a:t>本文を音声読み上げできればアクセシブルという大きな誤解</a:t>
            </a:r>
            <a:endParaRPr lang="en-US" altLang="ja-JP" sz="2400" dirty="0"/>
          </a:p>
          <a:p>
            <a:r>
              <a:rPr lang="ja-JP" altLang="en-US" sz="2400"/>
              <a:t>音声読み上げでの読書ではナビゲーション機能が伴って初めて十分な読書となりうる必須なもの</a:t>
            </a:r>
            <a:endParaRPr lang="en-US" altLang="ja-JP" sz="2400" dirty="0"/>
          </a:p>
          <a:p>
            <a:r>
              <a:rPr lang="ja-JP" altLang="en-US" sz="2400"/>
              <a:t>ナビゲーションは読み上げ位置の移動を中心とした操作</a:t>
            </a:r>
            <a:endParaRPr lang="en-US" altLang="ja-JP" sz="2400" dirty="0"/>
          </a:p>
          <a:p>
            <a:r>
              <a:rPr lang="ja-JP" altLang="en-US" sz="2400"/>
              <a:t>主としてリーディングシステム側の機能</a:t>
            </a:r>
            <a:endParaRPr lang="en-US" altLang="ja-JP" sz="2400" dirty="0"/>
          </a:p>
          <a:p>
            <a:r>
              <a:rPr lang="ja-JP" altLang="en-US" sz="2400"/>
              <a:t>スクリーンリーダ等を通じて操作できなければならない</a:t>
            </a:r>
            <a:endParaRPr lang="en-US" altLang="ja-JP" sz="2400" dirty="0"/>
          </a:p>
        </p:txBody>
      </p:sp>
    </p:spTree>
    <p:extLst>
      <p:ext uri="{BB962C8B-B14F-4D97-AF65-F5344CB8AC3E}">
        <p14:creationId xmlns:p14="http://schemas.microsoft.com/office/powerpoint/2010/main" val="48971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C0EA648-B9DA-0F4A-B2F3-BC359593DEDD}"/>
              </a:ext>
            </a:extLst>
          </p:cNvPr>
          <p:cNvSpPr>
            <a:spLocks noGrp="1"/>
          </p:cNvSpPr>
          <p:nvPr>
            <p:ph type="title"/>
          </p:nvPr>
        </p:nvSpPr>
        <p:spPr>
          <a:xfrm>
            <a:off x="808638" y="386930"/>
            <a:ext cx="9236700" cy="1188950"/>
          </a:xfrm>
        </p:spPr>
        <p:txBody>
          <a:bodyPr anchor="b">
            <a:normAutofit/>
          </a:bodyPr>
          <a:lstStyle/>
          <a:p>
            <a:r>
              <a:rPr lang="ja-JP" altLang="en-US" sz="5400"/>
              <a:t>具体的なナビゲーション操作</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C3AA944A-4C20-8645-A850-574373035354}"/>
              </a:ext>
            </a:extLst>
          </p:cNvPr>
          <p:cNvSpPr>
            <a:spLocks noGrp="1"/>
          </p:cNvSpPr>
          <p:nvPr>
            <p:ph idx="1"/>
          </p:nvPr>
        </p:nvSpPr>
        <p:spPr>
          <a:xfrm>
            <a:off x="793660" y="2599509"/>
            <a:ext cx="10143668" cy="3435531"/>
          </a:xfrm>
        </p:spPr>
        <p:txBody>
          <a:bodyPr anchor="ctr">
            <a:normAutofit/>
          </a:bodyPr>
          <a:lstStyle/>
          <a:p>
            <a:r>
              <a:rPr lang="ja-JP" altLang="en-US" sz="2200"/>
              <a:t>前回読み終えた場所からの再生</a:t>
            </a:r>
            <a:endParaRPr lang="en-US" altLang="ja-JP" sz="2200" dirty="0"/>
          </a:p>
          <a:p>
            <a:r>
              <a:rPr lang="ja-JP" altLang="en-US" sz="2200"/>
              <a:t>目次やインデックスから目的の場所への移動</a:t>
            </a:r>
            <a:endParaRPr lang="en-US" altLang="ja-JP" sz="2200" dirty="0"/>
          </a:p>
          <a:p>
            <a:r>
              <a:rPr lang="ja-JP" altLang="en-US" sz="2200"/>
              <a:t>しおりの場所に移動</a:t>
            </a:r>
            <a:endParaRPr lang="en-US" altLang="ja-JP" sz="2200" dirty="0"/>
          </a:p>
          <a:p>
            <a:r>
              <a:rPr lang="ja-JP" altLang="en-US" sz="2200"/>
              <a:t>前の章、次の章、前の節、次の節等への移動</a:t>
            </a:r>
            <a:endParaRPr lang="en-US" altLang="ja-JP" sz="2200" dirty="0"/>
          </a:p>
          <a:p>
            <a:r>
              <a:rPr lang="ja-JP" altLang="en-US" sz="2200"/>
              <a:t>次ページ、前ページ、指定ページへの移動</a:t>
            </a:r>
            <a:endParaRPr lang="en-US" altLang="ja-JP" sz="2200" dirty="0"/>
          </a:p>
          <a:p>
            <a:r>
              <a:rPr lang="ja-JP" altLang="en-US" sz="2200"/>
              <a:t>次段落、前段落、現在の段落の頭への移動</a:t>
            </a:r>
            <a:endParaRPr lang="en-US" altLang="ja-JP" sz="2200" dirty="0"/>
          </a:p>
          <a:p>
            <a:r>
              <a:rPr lang="ja-JP" altLang="en-US" sz="2200"/>
              <a:t>フレーズ単位での前後移動</a:t>
            </a:r>
            <a:endParaRPr lang="en-US" altLang="ja-JP" sz="2200" dirty="0"/>
          </a:p>
          <a:p>
            <a:r>
              <a:rPr lang="en-US" altLang="ja-JP" sz="2200" dirty="0"/>
              <a:t>5</a:t>
            </a:r>
            <a:r>
              <a:rPr lang="ja-JP" altLang="en-US" sz="2200"/>
              <a:t>秒</a:t>
            </a:r>
            <a:r>
              <a:rPr lang="en-US" altLang="ja-JP" sz="2200" dirty="0"/>
              <a:t>/10</a:t>
            </a:r>
            <a:r>
              <a:rPr lang="ja-JP" altLang="en-US" sz="2200"/>
              <a:t>秒</a:t>
            </a:r>
            <a:r>
              <a:rPr lang="en-US" altLang="ja-JP" sz="2200" dirty="0"/>
              <a:t>/30</a:t>
            </a:r>
            <a:r>
              <a:rPr lang="ja-JP" altLang="en-US" sz="2200"/>
              <a:t>秒</a:t>
            </a:r>
            <a:r>
              <a:rPr lang="en-US" altLang="ja-JP" sz="2200" dirty="0"/>
              <a:t>/1</a:t>
            </a:r>
            <a:r>
              <a:rPr lang="ja-JP" altLang="en-US" sz="2200"/>
              <a:t>分といった時間単位での前後移動</a:t>
            </a:r>
            <a:endParaRPr kumimoji="1" lang="ja-JP" altLang="en-US" sz="2200"/>
          </a:p>
        </p:txBody>
      </p:sp>
    </p:spTree>
    <p:extLst>
      <p:ext uri="{BB962C8B-B14F-4D97-AF65-F5344CB8AC3E}">
        <p14:creationId xmlns:p14="http://schemas.microsoft.com/office/powerpoint/2010/main" val="307397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0A3984A-CF2E-334A-9EBA-6C296721B43C}"/>
              </a:ext>
            </a:extLst>
          </p:cNvPr>
          <p:cNvSpPr>
            <a:spLocks noGrp="1"/>
          </p:cNvSpPr>
          <p:nvPr>
            <p:ph type="title"/>
          </p:nvPr>
        </p:nvSpPr>
        <p:spPr>
          <a:xfrm>
            <a:off x="808638" y="386930"/>
            <a:ext cx="9236700" cy="1188950"/>
          </a:xfrm>
        </p:spPr>
        <p:txBody>
          <a:bodyPr anchor="b">
            <a:normAutofit/>
          </a:bodyPr>
          <a:lstStyle/>
          <a:p>
            <a:r>
              <a:rPr lang="ja-JP" altLang="en-US" sz="5400"/>
              <a:t>高度なナビゲーション操作</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D023C8C9-C769-1944-8FAA-F93E5761498A}"/>
              </a:ext>
            </a:extLst>
          </p:cNvPr>
          <p:cNvSpPr>
            <a:spLocks noGrp="1"/>
          </p:cNvSpPr>
          <p:nvPr>
            <p:ph idx="1"/>
          </p:nvPr>
        </p:nvSpPr>
        <p:spPr>
          <a:xfrm>
            <a:off x="793660" y="2203079"/>
            <a:ext cx="10143668" cy="4505946"/>
          </a:xfrm>
        </p:spPr>
        <p:txBody>
          <a:bodyPr anchor="ctr">
            <a:normAutofit/>
          </a:bodyPr>
          <a:lstStyle/>
          <a:p>
            <a:r>
              <a:rPr lang="ja-JP" altLang="en-US" sz="2400"/>
              <a:t>表の読み上げ</a:t>
            </a:r>
            <a:endParaRPr lang="en-US" altLang="ja-JP" sz="2400" dirty="0"/>
          </a:p>
          <a:p>
            <a:pPr marL="0" indent="0">
              <a:buNone/>
            </a:pPr>
            <a:r>
              <a:rPr lang="ja-JP" altLang="en-US" sz="2400"/>
              <a:t>縦方向、横方向、表見出しの読み上げ</a:t>
            </a:r>
            <a:endParaRPr lang="en-US" altLang="ja-JP" sz="2400" dirty="0"/>
          </a:p>
          <a:p>
            <a:pPr marL="0" indent="0">
              <a:buNone/>
            </a:pPr>
            <a:endParaRPr kumimoji="1" lang="en-US" altLang="ja-JP" sz="2400" dirty="0"/>
          </a:p>
          <a:p>
            <a:r>
              <a:rPr lang="ja-JP" altLang="en-US" sz="2400"/>
              <a:t>現在の読み上げ位置の音声での把握</a:t>
            </a:r>
          </a:p>
          <a:p>
            <a:pPr marL="0" indent="0">
              <a:buNone/>
            </a:pPr>
            <a:r>
              <a:rPr lang="ja-JP" altLang="en-US" sz="2400"/>
              <a:t>現在の章、節等の名前、何ページ中何ページ、全体の音声の再生時間でのパーセンテージ</a:t>
            </a:r>
            <a:endParaRPr lang="en-US" altLang="ja-JP" sz="2400" dirty="0"/>
          </a:p>
          <a:p>
            <a:pPr marL="0" indent="0">
              <a:buNone/>
            </a:pPr>
            <a:endParaRPr lang="en-US" altLang="ja-JP" sz="2400" dirty="0"/>
          </a:p>
          <a:p>
            <a:r>
              <a:rPr lang="ja-JP" altLang="en-US" sz="2400"/>
              <a:t>音声読み上げによる読書でナビゲーション機能が不十分だと、極めて読みにくい読書体験となってしまう</a:t>
            </a:r>
          </a:p>
          <a:p>
            <a:pPr marL="0" indent="0">
              <a:buNone/>
            </a:pPr>
            <a:endParaRPr kumimoji="1" lang="ja-JP" altLang="en-US" sz="2400"/>
          </a:p>
        </p:txBody>
      </p:sp>
    </p:spTree>
    <p:extLst>
      <p:ext uri="{BB962C8B-B14F-4D97-AF65-F5344CB8AC3E}">
        <p14:creationId xmlns:p14="http://schemas.microsoft.com/office/powerpoint/2010/main" val="1949443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53BDBD50-F9AE-B149-8FF7-9A7907D5A3DD}"/>
              </a:ext>
            </a:extLst>
          </p:cNvPr>
          <p:cNvSpPr>
            <a:spLocks noGrp="1"/>
          </p:cNvSpPr>
          <p:nvPr>
            <p:ph type="title"/>
          </p:nvPr>
        </p:nvSpPr>
        <p:spPr>
          <a:xfrm>
            <a:off x="808638" y="386930"/>
            <a:ext cx="9236700" cy="1188950"/>
          </a:xfrm>
        </p:spPr>
        <p:txBody>
          <a:bodyPr anchor="b">
            <a:normAutofit/>
          </a:bodyPr>
          <a:lstStyle/>
          <a:p>
            <a:r>
              <a:rPr lang="ja-JP" altLang="en-US" sz="5400"/>
              <a:t>ルビ</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9B3C7B81-027D-3D47-8DD5-92F5B1EB8610}"/>
              </a:ext>
            </a:extLst>
          </p:cNvPr>
          <p:cNvSpPr>
            <a:spLocks noGrp="1"/>
          </p:cNvSpPr>
          <p:nvPr>
            <p:ph idx="1"/>
          </p:nvPr>
        </p:nvSpPr>
        <p:spPr>
          <a:xfrm>
            <a:off x="793660" y="2203079"/>
            <a:ext cx="10143668" cy="4654286"/>
          </a:xfrm>
        </p:spPr>
        <p:txBody>
          <a:bodyPr anchor="ctr">
            <a:normAutofit/>
          </a:bodyPr>
          <a:lstStyle/>
          <a:p>
            <a:r>
              <a:rPr lang="ja-JP" altLang="en-US" sz="2200"/>
              <a:t>親文字とルビの二度読み問題</a:t>
            </a:r>
          </a:p>
          <a:p>
            <a:r>
              <a:rPr lang="ja-JP" altLang="en-US" sz="2200"/>
              <a:t>ルビが無いと読めない</a:t>
            </a:r>
          </a:p>
          <a:p>
            <a:r>
              <a:rPr lang="ja-JP" altLang="en-US" sz="2200"/>
              <a:t>ルビがあると読めない</a:t>
            </a:r>
          </a:p>
          <a:p>
            <a:r>
              <a:rPr lang="ja-JP" altLang="en-US" sz="2200"/>
              <a:t>総ルビで読みたい</a:t>
            </a:r>
          </a:p>
          <a:p>
            <a:r>
              <a:rPr lang="ja-JP" altLang="en-US" sz="2200"/>
              <a:t>底本通りのルビ表示で読みたい</a:t>
            </a:r>
          </a:p>
          <a:p>
            <a:r>
              <a:rPr lang="ja-JP" altLang="en-US" sz="2200"/>
              <a:t>ルビの表示・非表示の切り替えが重要</a:t>
            </a:r>
          </a:p>
          <a:p>
            <a:r>
              <a:rPr lang="ja-JP" altLang="en-US" sz="2200"/>
              <a:t>ルビの文字色、文字サイズ、フォント、親文字との距離</a:t>
            </a:r>
          </a:p>
          <a:p>
            <a:r>
              <a:rPr lang="ja-JP" altLang="en-US" sz="2200"/>
              <a:t>ルビを利用した正しい読み上げ</a:t>
            </a:r>
          </a:p>
          <a:p>
            <a:endParaRPr kumimoji="1" lang="ja-JP" altLang="en-US" sz="2200"/>
          </a:p>
        </p:txBody>
      </p:sp>
      <p:pic>
        <p:nvPicPr>
          <p:cNvPr id="7" name="図 6" descr="ダイアグラム, テキスト&#10;&#10;自動的に生成された説明">
            <a:extLst>
              <a:ext uri="{FF2B5EF4-FFF2-40B4-BE49-F238E27FC236}">
                <a16:creationId xmlns:a16="http://schemas.microsoft.com/office/drawing/2014/main" id="{D0937D5C-01F6-8A4B-BB0B-40BF4E2ADD3A}"/>
              </a:ext>
            </a:extLst>
          </p:cNvPr>
          <p:cNvPicPr>
            <a:picLocks noChangeAspect="1"/>
          </p:cNvPicPr>
          <p:nvPr/>
        </p:nvPicPr>
        <p:blipFill>
          <a:blip r:embed="rId2"/>
          <a:stretch>
            <a:fillRect/>
          </a:stretch>
        </p:blipFill>
        <p:spPr>
          <a:xfrm>
            <a:off x="7315200" y="1099809"/>
            <a:ext cx="4068162" cy="787386"/>
          </a:xfrm>
          <a:prstGeom prst="rect">
            <a:avLst/>
          </a:prstGeom>
        </p:spPr>
      </p:pic>
    </p:spTree>
    <p:extLst>
      <p:ext uri="{BB962C8B-B14F-4D97-AF65-F5344CB8AC3E}">
        <p14:creationId xmlns:p14="http://schemas.microsoft.com/office/powerpoint/2010/main" val="4060611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CD5C073A-39D7-9E41-8749-3673AC01F0A7}"/>
              </a:ext>
            </a:extLst>
          </p:cNvPr>
          <p:cNvSpPr>
            <a:spLocks noGrp="1"/>
          </p:cNvSpPr>
          <p:nvPr>
            <p:ph type="title"/>
          </p:nvPr>
        </p:nvSpPr>
        <p:spPr>
          <a:xfrm>
            <a:off x="808638" y="386930"/>
            <a:ext cx="9236700" cy="1188950"/>
          </a:xfrm>
        </p:spPr>
        <p:txBody>
          <a:bodyPr anchor="b">
            <a:normAutofit/>
          </a:bodyPr>
          <a:lstStyle/>
          <a:p>
            <a:r>
              <a:rPr lang="ja-JP" altLang="en-US" sz="5400"/>
              <a:t>読み以外のルビ</a:t>
            </a:r>
            <a:endParaRPr kumimoji="1" lang="ja-JP" altLang="en-US" sz="5400"/>
          </a:p>
        </p:txBody>
      </p:sp>
      <p:grpSp>
        <p:nvGrpSpPr>
          <p:cNvPr id="12" name="Group 1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2534DE5E-1424-3942-BC75-CE895A404F3B}"/>
              </a:ext>
            </a:extLst>
          </p:cNvPr>
          <p:cNvSpPr>
            <a:spLocks noGrp="1"/>
          </p:cNvSpPr>
          <p:nvPr>
            <p:ph idx="1"/>
          </p:nvPr>
        </p:nvSpPr>
        <p:spPr>
          <a:xfrm>
            <a:off x="793660" y="2599509"/>
            <a:ext cx="10143668" cy="3435531"/>
          </a:xfrm>
        </p:spPr>
        <p:txBody>
          <a:bodyPr anchor="ctr">
            <a:normAutofit/>
          </a:bodyPr>
          <a:lstStyle/>
          <a:p>
            <a:r>
              <a:rPr lang="ja-JP" altLang="en-US" sz="2400"/>
              <a:t>行間注：「織田信長」に対して「</a:t>
            </a:r>
            <a:r>
              <a:rPr lang="en-US" altLang="ja-JP" sz="2400" dirty="0"/>
              <a:t>1534〜82</a:t>
            </a:r>
            <a:r>
              <a:rPr lang="ja-JP" altLang="en-US" sz="2400"/>
              <a:t>」</a:t>
            </a:r>
          </a:p>
          <a:p>
            <a:r>
              <a:rPr lang="ja-JP" altLang="en-US" sz="2400"/>
              <a:t>義訓：生命（いのち）、牛乳（ミルク）</a:t>
            </a:r>
          </a:p>
          <a:p>
            <a:r>
              <a:rPr lang="ja-JP" altLang="en-US" sz="2400"/>
              <a:t>親文字を読まず、ルビだけ読む方法だと情報が欠落する</a:t>
            </a:r>
          </a:p>
          <a:p>
            <a:r>
              <a:rPr lang="ja-JP" altLang="en-US" sz="2400"/>
              <a:t>ルビが読みを示すものか、そうでないかをを明示する必要がある</a:t>
            </a:r>
          </a:p>
          <a:p>
            <a:endParaRPr kumimoji="1" lang="ja-JP" altLang="en-US" sz="2400"/>
          </a:p>
        </p:txBody>
      </p:sp>
      <p:pic>
        <p:nvPicPr>
          <p:cNvPr id="5" name="図 4" descr="テキスト&#10;&#10;低い精度で自動的に生成された説明">
            <a:extLst>
              <a:ext uri="{FF2B5EF4-FFF2-40B4-BE49-F238E27FC236}">
                <a16:creationId xmlns:a16="http://schemas.microsoft.com/office/drawing/2014/main" id="{4198FE01-1377-1243-A2C3-CC24BCDDB3DA}"/>
              </a:ext>
            </a:extLst>
          </p:cNvPr>
          <p:cNvPicPr>
            <a:picLocks noChangeAspect="1"/>
          </p:cNvPicPr>
          <p:nvPr/>
        </p:nvPicPr>
        <p:blipFill>
          <a:blip r:embed="rId2"/>
          <a:stretch>
            <a:fillRect/>
          </a:stretch>
        </p:blipFill>
        <p:spPr>
          <a:xfrm>
            <a:off x="6613264" y="822960"/>
            <a:ext cx="4841329" cy="1125170"/>
          </a:xfrm>
          <a:prstGeom prst="rect">
            <a:avLst/>
          </a:prstGeom>
        </p:spPr>
      </p:pic>
    </p:spTree>
    <p:extLst>
      <p:ext uri="{BB962C8B-B14F-4D97-AF65-F5344CB8AC3E}">
        <p14:creationId xmlns:p14="http://schemas.microsoft.com/office/powerpoint/2010/main" val="220008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8E43002-D9E8-994E-8100-E450495F0568}"/>
              </a:ext>
            </a:extLst>
          </p:cNvPr>
          <p:cNvSpPr>
            <a:spLocks noGrp="1"/>
          </p:cNvSpPr>
          <p:nvPr>
            <p:ph type="title"/>
          </p:nvPr>
        </p:nvSpPr>
        <p:spPr>
          <a:xfrm>
            <a:off x="808638" y="386930"/>
            <a:ext cx="9236700" cy="1188950"/>
          </a:xfrm>
        </p:spPr>
        <p:txBody>
          <a:bodyPr anchor="b">
            <a:normAutofit/>
          </a:bodyPr>
          <a:lstStyle/>
          <a:p>
            <a:r>
              <a:rPr lang="ja-JP" altLang="en-US" sz="5400"/>
              <a:t>ルビに関する書誌情報</a:t>
            </a:r>
            <a:endParaRPr kumimoji="1" lang="ja-JP" altLang="en-US"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39D37334-160C-0942-9E42-B6868039321A}"/>
              </a:ext>
            </a:extLst>
          </p:cNvPr>
          <p:cNvSpPr>
            <a:spLocks noGrp="1"/>
          </p:cNvSpPr>
          <p:nvPr>
            <p:ph idx="1"/>
          </p:nvPr>
        </p:nvSpPr>
        <p:spPr>
          <a:xfrm>
            <a:off x="793660" y="2599509"/>
            <a:ext cx="10143668" cy="3435531"/>
          </a:xfrm>
        </p:spPr>
        <p:txBody>
          <a:bodyPr anchor="ctr">
            <a:normAutofit/>
          </a:bodyPr>
          <a:lstStyle/>
          <a:p>
            <a:r>
              <a:rPr lang="ja-JP" altLang="en-US" sz="2400"/>
              <a:t>総ルビ表示が可能</a:t>
            </a:r>
          </a:p>
          <a:p>
            <a:r>
              <a:rPr lang="ja-JP" altLang="en-US" sz="2400"/>
              <a:t>パラルビ表示が可能</a:t>
            </a:r>
          </a:p>
          <a:p>
            <a:r>
              <a:rPr lang="ja-JP" altLang="en-US" sz="2400"/>
              <a:t>底本通りのルビ表示が可能</a:t>
            </a:r>
          </a:p>
          <a:p>
            <a:endParaRPr kumimoji="1" lang="ja-JP" altLang="en-US" sz="2400"/>
          </a:p>
        </p:txBody>
      </p:sp>
    </p:spTree>
    <p:extLst>
      <p:ext uri="{BB962C8B-B14F-4D97-AF65-F5344CB8AC3E}">
        <p14:creationId xmlns:p14="http://schemas.microsoft.com/office/powerpoint/2010/main" val="41560006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TotalTime>
  <Words>963</Words>
  <Application>Microsoft Macintosh PowerPoint</Application>
  <PresentationFormat>ワイド画面</PresentationFormat>
  <Paragraphs>113</Paragraphs>
  <Slides>20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游ゴシック</vt:lpstr>
      <vt:lpstr>游ゴシック Light</vt:lpstr>
      <vt:lpstr>Arial</vt:lpstr>
      <vt:lpstr>Office テーマ</vt:lpstr>
      <vt:lpstr>JDC技術委員会のEPUBに関する取り組み</vt:lpstr>
      <vt:lpstr>JDC技術委員会</vt:lpstr>
      <vt:lpstr>JDC技術委員会の重点テーマ</vt:lpstr>
      <vt:lpstr>ナビゲーションとは何か</vt:lpstr>
      <vt:lpstr>具体的なナビゲーション操作</vt:lpstr>
      <vt:lpstr>高度なナビゲーション操作</vt:lpstr>
      <vt:lpstr>ルビ</vt:lpstr>
      <vt:lpstr>読み以外のルビ</vt:lpstr>
      <vt:lpstr>ルビに関する書誌情報</vt:lpstr>
      <vt:lpstr>分かち書き</vt:lpstr>
      <vt:lpstr>分かち書きの実現方法</vt:lpstr>
      <vt:lpstr>分かち書きの書誌情報</vt:lpstr>
      <vt:lpstr>縦組横組切り替え</vt:lpstr>
      <vt:lpstr>縦組横組に関する書誌情報</vt:lpstr>
      <vt:lpstr>ボーンアクセシブル</vt:lpstr>
      <vt:lpstr>JDCの取り組み</vt:lpstr>
      <vt:lpstr>ご清聴ありがとうございました。</vt:lpstr>
      <vt:lpstr>JDCにて作成した仕様</vt:lpstr>
      <vt:lpstr>JDCで作成中の文書</vt:lpstr>
      <vt:lpstr>JDCからの働きかけでW3CのPublishing WG等で作成中の文書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JDC技術委員会のEPUBに関する取り組み</dc:title>
  <dc:creator>工藤智行</dc:creator>
  <cp:lastModifiedBy>工藤智行</cp:lastModifiedBy>
  <cp:revision>12</cp:revision>
  <dcterms:created xsi:type="dcterms:W3CDTF">2021-07-26T06:25:26Z</dcterms:created>
  <dcterms:modified xsi:type="dcterms:W3CDTF">2021-07-29T18:33:54Z</dcterms:modified>
</cp:coreProperties>
</file>